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5583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27488" y="2393037"/>
            <a:ext cx="4919305" cy="3443526"/>
          </a:xfrm>
          <a:prstGeom prst="rect">
            <a:avLst/>
          </a:prstGeom>
        </p:spPr>
      </p:pic>
      <p:sp>
        <p:nvSpPr>
          <p:cNvPr id="6" name="Text 1"/>
          <p:cNvSpPr/>
          <p:nvPr/>
        </p:nvSpPr>
        <p:spPr>
          <a:xfrm>
            <a:off x="793790" y="1425535"/>
            <a:ext cx="7556421" cy="2934653"/>
          </a:xfrm>
          <a:prstGeom prst="rect">
            <a:avLst/>
          </a:prstGeom>
          <a:noFill/>
          <a:ln/>
        </p:spPr>
        <p:txBody>
          <a:bodyPr wrap="square" rtlCol="0" anchor="t"/>
          <a:lstStyle/>
          <a:p>
            <a:pPr marL="0" indent="0">
              <a:lnSpc>
                <a:spcPts val="7702"/>
              </a:lnSpc>
              <a:buNone/>
            </a:pPr>
            <a:r>
              <a:rPr lang="en-US" sz="6162" dirty="0">
                <a:solidFill>
                  <a:srgbClr val="97B8FF"/>
                </a:solidFill>
                <a:latin typeface="Sora" pitchFamily="34" charset="0"/>
                <a:ea typeface="Sora" pitchFamily="34" charset="-122"/>
                <a:cs typeface="Sora" pitchFamily="34" charset="-120"/>
              </a:rPr>
              <a:t>Rainfall Prediction Using Machine Learning</a:t>
            </a:r>
            <a:endParaRPr lang="en-US" sz="6162" dirty="0"/>
          </a:p>
        </p:txBody>
      </p:sp>
      <p:sp>
        <p:nvSpPr>
          <p:cNvPr id="7" name="Text 2"/>
          <p:cNvSpPr/>
          <p:nvPr/>
        </p:nvSpPr>
        <p:spPr>
          <a:xfrm>
            <a:off x="793790" y="4700349"/>
            <a:ext cx="7556421" cy="1451610"/>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Rainfall prediction is essential for managing water resources, mitigating flood risks, and ensuring food security. Machine learning, with its ability to learn from data, has emerged as a powerful tool for enhancing rainfall prediction accuracy.</a:t>
            </a:r>
            <a:endParaRPr lang="en-US" sz="1786" dirty="0"/>
          </a:p>
        </p:txBody>
      </p:sp>
      <p:sp>
        <p:nvSpPr>
          <p:cNvPr id="10" name="Text 4"/>
          <p:cNvSpPr/>
          <p:nvPr/>
        </p:nvSpPr>
        <p:spPr>
          <a:xfrm>
            <a:off x="1270040" y="6407110"/>
            <a:ext cx="2723198" cy="396835"/>
          </a:xfrm>
          <a:prstGeom prst="rect">
            <a:avLst/>
          </a:prstGeom>
          <a:noFill/>
          <a:ln/>
        </p:spPr>
        <p:txBody>
          <a:bodyPr wrap="none" rtlCol="0" anchor="t"/>
          <a:lstStyle/>
          <a:p>
            <a:pPr marL="0" indent="0" algn="l">
              <a:lnSpc>
                <a:spcPts val="3126"/>
              </a:lnSpc>
              <a:buNone/>
            </a:pPr>
            <a:endParaRPr lang="en-US" sz="2233"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Shape 1"/>
          <p:cNvSpPr/>
          <p:nvPr/>
        </p:nvSpPr>
        <p:spPr>
          <a:xfrm>
            <a:off x="9144000" y="0"/>
            <a:ext cx="5486400" cy="8229600"/>
          </a:xfrm>
          <a:prstGeom prst="rect">
            <a:avLst/>
          </a:prstGeom>
          <a:solidFill>
            <a:srgbClr val="E5E0DF"/>
          </a:solidFill>
          <a:ln/>
        </p:spPr>
      </p:sp>
      <p:pic>
        <p:nvPicPr>
          <p:cNvPr id="6" name="Image 2" descr="preencoded.png"/>
          <p:cNvPicPr>
            <a:picLocks noChangeAspect="1"/>
          </p:cNvPicPr>
          <p:nvPr/>
        </p:nvPicPr>
        <p:blipFill>
          <a:blip r:embed="rId5"/>
          <a:stretch>
            <a:fillRect/>
          </a:stretch>
        </p:blipFill>
        <p:spPr>
          <a:xfrm>
            <a:off x="9144000" y="0"/>
            <a:ext cx="5486400" cy="8229600"/>
          </a:xfrm>
          <a:prstGeom prst="rect">
            <a:avLst/>
          </a:prstGeom>
        </p:spPr>
      </p:pic>
      <p:sp>
        <p:nvSpPr>
          <p:cNvPr id="7" name="Text 2"/>
          <p:cNvSpPr/>
          <p:nvPr/>
        </p:nvSpPr>
        <p:spPr>
          <a:xfrm>
            <a:off x="793790" y="2510076"/>
            <a:ext cx="7556421" cy="1417558"/>
          </a:xfrm>
          <a:prstGeom prst="rect">
            <a:avLst/>
          </a:prstGeom>
          <a:noFill/>
          <a:ln/>
        </p:spPr>
        <p:txBody>
          <a:bodyPr wrap="square" rtlCol="0" anchor="t"/>
          <a:lstStyle/>
          <a:p>
            <a:pPr marL="0" indent="0">
              <a:lnSpc>
                <a:spcPts val="5581"/>
              </a:lnSpc>
              <a:buNone/>
            </a:pPr>
            <a:r>
              <a:rPr lang="en-US" sz="4465" dirty="0">
                <a:solidFill>
                  <a:srgbClr val="97B8FF"/>
                </a:solidFill>
                <a:latin typeface="Sora" pitchFamily="34" charset="0"/>
                <a:ea typeface="Sora" pitchFamily="34" charset="-122"/>
                <a:cs typeface="Sora" pitchFamily="34" charset="-120"/>
              </a:rPr>
              <a:t>Conclusion and Future Directions</a:t>
            </a:r>
            <a:endParaRPr lang="en-US" sz="4465" dirty="0"/>
          </a:p>
        </p:txBody>
      </p:sp>
      <p:sp>
        <p:nvSpPr>
          <p:cNvPr id="8" name="Text 3"/>
          <p:cNvSpPr/>
          <p:nvPr/>
        </p:nvSpPr>
        <p:spPr>
          <a:xfrm>
            <a:off x="793790" y="4267795"/>
            <a:ext cx="7556421" cy="1451610"/>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Machine learning offers significant potential for improving rainfall prediction accuracy. Future research should focus on developing more advanced models, integrating diverse data sources, and addressing the challenges posed by climate change.</a:t>
            </a:r>
            <a:endParaRPr lang="en-US" sz="1786" dirty="0"/>
          </a:p>
        </p:txBody>
      </p:sp>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0" y="0"/>
            <a:ext cx="14630400" cy="2584013"/>
          </a:xfrm>
          <a:prstGeom prst="rect">
            <a:avLst/>
          </a:prstGeom>
        </p:spPr>
      </p:pic>
      <p:pic>
        <p:nvPicPr>
          <p:cNvPr id="5" name="Image 2" descr="preencoded.png"/>
          <p:cNvPicPr>
            <a:picLocks noChangeAspect="1"/>
          </p:cNvPicPr>
          <p:nvPr/>
        </p:nvPicPr>
        <p:blipFill>
          <a:blip r:embed="rId5"/>
          <a:stretch>
            <a:fillRect/>
          </a:stretch>
        </p:blipFill>
        <p:spPr>
          <a:xfrm>
            <a:off x="5764768" y="258366"/>
            <a:ext cx="3100864" cy="2067282"/>
          </a:xfrm>
          <a:prstGeom prst="rect">
            <a:avLst/>
          </a:prstGeom>
        </p:spPr>
      </p:pic>
      <p:sp>
        <p:nvSpPr>
          <p:cNvPr id="6" name="Text 1"/>
          <p:cNvSpPr/>
          <p:nvPr/>
        </p:nvSpPr>
        <p:spPr>
          <a:xfrm>
            <a:off x="723543" y="3154085"/>
            <a:ext cx="8710613" cy="646033"/>
          </a:xfrm>
          <a:prstGeom prst="rect">
            <a:avLst/>
          </a:prstGeom>
          <a:noFill/>
          <a:ln/>
        </p:spPr>
        <p:txBody>
          <a:bodyPr wrap="none" rtlCol="0" anchor="t"/>
          <a:lstStyle/>
          <a:p>
            <a:pPr marL="0" indent="0">
              <a:lnSpc>
                <a:spcPts val="5087"/>
              </a:lnSpc>
              <a:buNone/>
            </a:pPr>
            <a:r>
              <a:rPr lang="en-US" sz="4069" dirty="0">
                <a:solidFill>
                  <a:srgbClr val="97B8FF"/>
                </a:solidFill>
                <a:latin typeface="Sora" pitchFamily="34" charset="0"/>
                <a:ea typeface="Sora" pitchFamily="34" charset="-122"/>
                <a:cs typeface="Sora" pitchFamily="34" charset="-120"/>
              </a:rPr>
              <a:t>Importance of Rainfall Prediction</a:t>
            </a:r>
            <a:endParaRPr lang="en-US" sz="4069" dirty="0"/>
          </a:p>
        </p:txBody>
      </p:sp>
      <p:sp>
        <p:nvSpPr>
          <p:cNvPr id="7" name="Shape 2"/>
          <p:cNvSpPr/>
          <p:nvPr/>
        </p:nvSpPr>
        <p:spPr>
          <a:xfrm>
            <a:off x="723543" y="4342686"/>
            <a:ext cx="465058" cy="465058"/>
          </a:xfrm>
          <a:prstGeom prst="roundRect">
            <a:avLst>
              <a:gd name="adj" fmla="val 6668"/>
            </a:avLst>
          </a:prstGeom>
          <a:solidFill>
            <a:srgbClr val="26262B"/>
          </a:solidFill>
          <a:ln/>
        </p:spPr>
      </p:sp>
      <p:sp>
        <p:nvSpPr>
          <p:cNvPr id="8" name="Text 3"/>
          <p:cNvSpPr/>
          <p:nvPr/>
        </p:nvSpPr>
        <p:spPr>
          <a:xfrm>
            <a:off x="890468" y="4420195"/>
            <a:ext cx="131207" cy="310039"/>
          </a:xfrm>
          <a:prstGeom prst="rect">
            <a:avLst/>
          </a:prstGeom>
          <a:noFill/>
          <a:ln/>
        </p:spPr>
        <p:txBody>
          <a:bodyPr wrap="none" rtlCol="0" anchor="t"/>
          <a:lstStyle/>
          <a:p>
            <a:pPr marL="0" indent="0" algn="ctr">
              <a:lnSpc>
                <a:spcPts val="2442"/>
              </a:lnSpc>
              <a:buNone/>
            </a:pPr>
            <a:r>
              <a:rPr lang="en-US" sz="2442" dirty="0">
                <a:solidFill>
                  <a:srgbClr val="E0D6DE"/>
                </a:solidFill>
                <a:latin typeface="Sora" pitchFamily="34" charset="0"/>
                <a:ea typeface="Sora" pitchFamily="34" charset="-122"/>
                <a:cs typeface="Sora" pitchFamily="34" charset="-120"/>
              </a:rPr>
              <a:t>1</a:t>
            </a:r>
            <a:endParaRPr lang="en-US" sz="2442" dirty="0"/>
          </a:p>
        </p:txBody>
      </p:sp>
      <p:sp>
        <p:nvSpPr>
          <p:cNvPr id="9" name="Text 4"/>
          <p:cNvSpPr/>
          <p:nvPr/>
        </p:nvSpPr>
        <p:spPr>
          <a:xfrm>
            <a:off x="1395293" y="4342686"/>
            <a:ext cx="3882033" cy="322898"/>
          </a:xfrm>
          <a:prstGeom prst="rect">
            <a:avLst/>
          </a:prstGeom>
          <a:noFill/>
          <a:ln/>
        </p:spPr>
        <p:txBody>
          <a:bodyPr wrap="none" rtlCol="0" anchor="t"/>
          <a:lstStyle/>
          <a:p>
            <a:pPr marL="0" indent="0">
              <a:lnSpc>
                <a:spcPts val="2543"/>
              </a:lnSpc>
              <a:buNone/>
            </a:pPr>
            <a:r>
              <a:rPr lang="en-US" sz="2035" dirty="0">
                <a:solidFill>
                  <a:srgbClr val="E0D6DE"/>
                </a:solidFill>
                <a:latin typeface="Sora" pitchFamily="34" charset="0"/>
                <a:ea typeface="Sora" pitchFamily="34" charset="-122"/>
                <a:cs typeface="Sora" pitchFamily="34" charset="-120"/>
              </a:rPr>
              <a:t>Water Resource Management</a:t>
            </a:r>
            <a:endParaRPr lang="en-US" sz="2035" dirty="0"/>
          </a:p>
        </p:txBody>
      </p:sp>
      <p:sp>
        <p:nvSpPr>
          <p:cNvPr id="10" name="Text 5"/>
          <p:cNvSpPr/>
          <p:nvPr/>
        </p:nvSpPr>
        <p:spPr>
          <a:xfrm>
            <a:off x="1395293" y="4789527"/>
            <a:ext cx="5816560" cy="991910"/>
          </a:xfrm>
          <a:prstGeom prst="rect">
            <a:avLst/>
          </a:prstGeom>
          <a:noFill/>
          <a:ln/>
        </p:spPr>
        <p:txBody>
          <a:bodyPr wrap="square" rtlCol="0" anchor="t"/>
          <a:lstStyle/>
          <a:p>
            <a:pPr marL="0" indent="0">
              <a:lnSpc>
                <a:spcPts val="2604"/>
              </a:lnSpc>
              <a:buNone/>
            </a:pPr>
            <a:r>
              <a:rPr lang="en-US" sz="1628" dirty="0">
                <a:solidFill>
                  <a:srgbClr val="E0D6DE"/>
                </a:solidFill>
                <a:latin typeface="Noto Sans TC" pitchFamily="34" charset="0"/>
                <a:ea typeface="Noto Sans TC" pitchFamily="34" charset="-122"/>
                <a:cs typeface="Noto Sans TC" pitchFamily="34" charset="-120"/>
              </a:rPr>
              <a:t>Rainfall prediction helps optimize water resource allocation, ensuring sufficient supply for agriculture, industry, and domestic use.</a:t>
            </a:r>
            <a:endParaRPr lang="en-US" sz="1628" dirty="0"/>
          </a:p>
        </p:txBody>
      </p:sp>
      <p:sp>
        <p:nvSpPr>
          <p:cNvPr id="11" name="Shape 6"/>
          <p:cNvSpPr/>
          <p:nvPr/>
        </p:nvSpPr>
        <p:spPr>
          <a:xfrm>
            <a:off x="7418546" y="4342686"/>
            <a:ext cx="465058" cy="465058"/>
          </a:xfrm>
          <a:prstGeom prst="roundRect">
            <a:avLst>
              <a:gd name="adj" fmla="val 6668"/>
            </a:avLst>
          </a:prstGeom>
          <a:solidFill>
            <a:srgbClr val="26262B"/>
          </a:solidFill>
          <a:ln/>
        </p:spPr>
      </p:sp>
      <p:sp>
        <p:nvSpPr>
          <p:cNvPr id="12" name="Text 7"/>
          <p:cNvSpPr/>
          <p:nvPr/>
        </p:nvSpPr>
        <p:spPr>
          <a:xfrm>
            <a:off x="7554397" y="4420195"/>
            <a:ext cx="193238" cy="310039"/>
          </a:xfrm>
          <a:prstGeom prst="rect">
            <a:avLst/>
          </a:prstGeom>
          <a:noFill/>
          <a:ln/>
        </p:spPr>
        <p:txBody>
          <a:bodyPr wrap="none" rtlCol="0" anchor="t"/>
          <a:lstStyle/>
          <a:p>
            <a:pPr marL="0" indent="0" algn="ctr">
              <a:lnSpc>
                <a:spcPts val="2442"/>
              </a:lnSpc>
              <a:buNone/>
            </a:pPr>
            <a:r>
              <a:rPr lang="en-US" sz="2442" dirty="0">
                <a:solidFill>
                  <a:srgbClr val="E0D6DE"/>
                </a:solidFill>
                <a:latin typeface="Sora" pitchFamily="34" charset="0"/>
                <a:ea typeface="Sora" pitchFamily="34" charset="-122"/>
                <a:cs typeface="Sora" pitchFamily="34" charset="-120"/>
              </a:rPr>
              <a:t>2</a:t>
            </a:r>
            <a:endParaRPr lang="en-US" sz="2442" dirty="0"/>
          </a:p>
        </p:txBody>
      </p:sp>
      <p:sp>
        <p:nvSpPr>
          <p:cNvPr id="13" name="Text 8"/>
          <p:cNvSpPr/>
          <p:nvPr/>
        </p:nvSpPr>
        <p:spPr>
          <a:xfrm>
            <a:off x="8090297" y="4342686"/>
            <a:ext cx="2803088" cy="322898"/>
          </a:xfrm>
          <a:prstGeom prst="rect">
            <a:avLst/>
          </a:prstGeom>
          <a:noFill/>
          <a:ln/>
        </p:spPr>
        <p:txBody>
          <a:bodyPr wrap="none" rtlCol="0" anchor="t"/>
          <a:lstStyle/>
          <a:p>
            <a:pPr marL="0" indent="0">
              <a:lnSpc>
                <a:spcPts val="2543"/>
              </a:lnSpc>
              <a:buNone/>
            </a:pPr>
            <a:r>
              <a:rPr lang="en-US" sz="2035" dirty="0">
                <a:solidFill>
                  <a:srgbClr val="E0D6DE"/>
                </a:solidFill>
                <a:latin typeface="Sora" pitchFamily="34" charset="0"/>
                <a:ea typeface="Sora" pitchFamily="34" charset="-122"/>
                <a:cs typeface="Sora" pitchFamily="34" charset="-120"/>
              </a:rPr>
              <a:t>Flood Risk Mitigation</a:t>
            </a:r>
            <a:endParaRPr lang="en-US" sz="2035" dirty="0"/>
          </a:p>
        </p:txBody>
      </p:sp>
      <p:sp>
        <p:nvSpPr>
          <p:cNvPr id="14" name="Text 9"/>
          <p:cNvSpPr/>
          <p:nvPr/>
        </p:nvSpPr>
        <p:spPr>
          <a:xfrm>
            <a:off x="8090297" y="4789527"/>
            <a:ext cx="5816560" cy="991910"/>
          </a:xfrm>
          <a:prstGeom prst="rect">
            <a:avLst/>
          </a:prstGeom>
          <a:noFill/>
          <a:ln/>
        </p:spPr>
        <p:txBody>
          <a:bodyPr wrap="square" rtlCol="0" anchor="t"/>
          <a:lstStyle/>
          <a:p>
            <a:pPr marL="0" indent="0">
              <a:lnSpc>
                <a:spcPts val="2604"/>
              </a:lnSpc>
              <a:buNone/>
            </a:pPr>
            <a:r>
              <a:rPr lang="en-US" sz="1628" dirty="0">
                <a:solidFill>
                  <a:srgbClr val="E0D6DE"/>
                </a:solidFill>
                <a:latin typeface="Noto Sans TC" pitchFamily="34" charset="0"/>
                <a:ea typeface="Noto Sans TC" pitchFamily="34" charset="-122"/>
                <a:cs typeface="Noto Sans TC" pitchFamily="34" charset="-120"/>
              </a:rPr>
              <a:t>Accurate rainfall forecasts enable early warning systems, allowing authorities to prepare for potential floods and minimize damage.</a:t>
            </a:r>
            <a:endParaRPr lang="en-US" sz="1628" dirty="0"/>
          </a:p>
        </p:txBody>
      </p:sp>
      <p:sp>
        <p:nvSpPr>
          <p:cNvPr id="15" name="Shape 10"/>
          <p:cNvSpPr/>
          <p:nvPr/>
        </p:nvSpPr>
        <p:spPr>
          <a:xfrm>
            <a:off x="723543" y="6220658"/>
            <a:ext cx="465058" cy="465058"/>
          </a:xfrm>
          <a:prstGeom prst="roundRect">
            <a:avLst>
              <a:gd name="adj" fmla="val 6668"/>
            </a:avLst>
          </a:prstGeom>
          <a:solidFill>
            <a:srgbClr val="26262B"/>
          </a:solidFill>
          <a:ln/>
        </p:spPr>
      </p:sp>
      <p:sp>
        <p:nvSpPr>
          <p:cNvPr id="16" name="Text 11"/>
          <p:cNvSpPr/>
          <p:nvPr/>
        </p:nvSpPr>
        <p:spPr>
          <a:xfrm>
            <a:off x="859869" y="6298168"/>
            <a:ext cx="192286" cy="310039"/>
          </a:xfrm>
          <a:prstGeom prst="rect">
            <a:avLst/>
          </a:prstGeom>
          <a:noFill/>
          <a:ln/>
        </p:spPr>
        <p:txBody>
          <a:bodyPr wrap="none" rtlCol="0" anchor="t"/>
          <a:lstStyle/>
          <a:p>
            <a:pPr marL="0" indent="0" algn="ctr">
              <a:lnSpc>
                <a:spcPts val="2442"/>
              </a:lnSpc>
              <a:buNone/>
            </a:pPr>
            <a:r>
              <a:rPr lang="en-US" sz="2442" dirty="0">
                <a:solidFill>
                  <a:srgbClr val="E0D6DE"/>
                </a:solidFill>
                <a:latin typeface="Sora" pitchFamily="34" charset="0"/>
                <a:ea typeface="Sora" pitchFamily="34" charset="-122"/>
                <a:cs typeface="Sora" pitchFamily="34" charset="-120"/>
              </a:rPr>
              <a:t>3</a:t>
            </a:r>
            <a:endParaRPr lang="en-US" sz="2442" dirty="0"/>
          </a:p>
        </p:txBody>
      </p:sp>
      <p:sp>
        <p:nvSpPr>
          <p:cNvPr id="17" name="Text 12"/>
          <p:cNvSpPr/>
          <p:nvPr/>
        </p:nvSpPr>
        <p:spPr>
          <a:xfrm>
            <a:off x="1395293" y="6220658"/>
            <a:ext cx="2773323" cy="322898"/>
          </a:xfrm>
          <a:prstGeom prst="rect">
            <a:avLst/>
          </a:prstGeom>
          <a:noFill/>
          <a:ln/>
        </p:spPr>
        <p:txBody>
          <a:bodyPr wrap="none" rtlCol="0" anchor="t"/>
          <a:lstStyle/>
          <a:p>
            <a:pPr marL="0" indent="0">
              <a:lnSpc>
                <a:spcPts val="2543"/>
              </a:lnSpc>
              <a:buNone/>
            </a:pPr>
            <a:r>
              <a:rPr lang="en-US" sz="2035" dirty="0">
                <a:solidFill>
                  <a:srgbClr val="E0D6DE"/>
                </a:solidFill>
                <a:latin typeface="Sora" pitchFamily="34" charset="0"/>
                <a:ea typeface="Sora" pitchFamily="34" charset="-122"/>
                <a:cs typeface="Sora" pitchFamily="34" charset="-120"/>
              </a:rPr>
              <a:t>Agricultural Planning</a:t>
            </a:r>
            <a:endParaRPr lang="en-US" sz="2035" dirty="0"/>
          </a:p>
        </p:txBody>
      </p:sp>
      <p:sp>
        <p:nvSpPr>
          <p:cNvPr id="18" name="Text 13"/>
          <p:cNvSpPr/>
          <p:nvPr/>
        </p:nvSpPr>
        <p:spPr>
          <a:xfrm>
            <a:off x="1395293" y="6667500"/>
            <a:ext cx="5816560" cy="991910"/>
          </a:xfrm>
          <a:prstGeom prst="rect">
            <a:avLst/>
          </a:prstGeom>
          <a:noFill/>
          <a:ln/>
        </p:spPr>
        <p:txBody>
          <a:bodyPr wrap="square" rtlCol="0" anchor="t"/>
          <a:lstStyle/>
          <a:p>
            <a:pPr marL="0" indent="0">
              <a:lnSpc>
                <a:spcPts val="2604"/>
              </a:lnSpc>
              <a:buNone/>
            </a:pPr>
            <a:r>
              <a:rPr lang="en-US" sz="1628" dirty="0">
                <a:solidFill>
                  <a:srgbClr val="E0D6DE"/>
                </a:solidFill>
                <a:latin typeface="Noto Sans TC" pitchFamily="34" charset="0"/>
                <a:ea typeface="Noto Sans TC" pitchFamily="34" charset="-122"/>
                <a:cs typeface="Noto Sans TC" pitchFamily="34" charset="-120"/>
              </a:rPr>
              <a:t>Farmers rely on rainfall predictions to plan planting seasons, irrigation schedules, and crop selection, maximizing yields and minimizing losses.</a:t>
            </a:r>
            <a:endParaRPr lang="en-US" sz="1628" dirty="0"/>
          </a:p>
        </p:txBody>
      </p:sp>
      <p:sp>
        <p:nvSpPr>
          <p:cNvPr id="19" name="Shape 14"/>
          <p:cNvSpPr/>
          <p:nvPr/>
        </p:nvSpPr>
        <p:spPr>
          <a:xfrm>
            <a:off x="7418546" y="6220658"/>
            <a:ext cx="465058" cy="465058"/>
          </a:xfrm>
          <a:prstGeom prst="roundRect">
            <a:avLst>
              <a:gd name="adj" fmla="val 6668"/>
            </a:avLst>
          </a:prstGeom>
          <a:solidFill>
            <a:srgbClr val="26262B"/>
          </a:solidFill>
          <a:ln/>
        </p:spPr>
      </p:sp>
      <p:sp>
        <p:nvSpPr>
          <p:cNvPr id="20" name="Text 15"/>
          <p:cNvSpPr/>
          <p:nvPr/>
        </p:nvSpPr>
        <p:spPr>
          <a:xfrm>
            <a:off x="7549991" y="6298168"/>
            <a:ext cx="202168" cy="310039"/>
          </a:xfrm>
          <a:prstGeom prst="rect">
            <a:avLst/>
          </a:prstGeom>
          <a:noFill/>
          <a:ln/>
        </p:spPr>
        <p:txBody>
          <a:bodyPr wrap="none" rtlCol="0" anchor="t"/>
          <a:lstStyle/>
          <a:p>
            <a:pPr marL="0" indent="0" algn="ctr">
              <a:lnSpc>
                <a:spcPts val="2442"/>
              </a:lnSpc>
              <a:buNone/>
            </a:pPr>
            <a:r>
              <a:rPr lang="en-US" sz="2442" dirty="0">
                <a:solidFill>
                  <a:srgbClr val="E0D6DE"/>
                </a:solidFill>
                <a:latin typeface="Sora" pitchFamily="34" charset="0"/>
                <a:ea typeface="Sora" pitchFamily="34" charset="-122"/>
                <a:cs typeface="Sora" pitchFamily="34" charset="-120"/>
              </a:rPr>
              <a:t>4</a:t>
            </a:r>
            <a:endParaRPr lang="en-US" sz="2442" dirty="0"/>
          </a:p>
        </p:txBody>
      </p:sp>
      <p:sp>
        <p:nvSpPr>
          <p:cNvPr id="21" name="Text 16"/>
          <p:cNvSpPr/>
          <p:nvPr/>
        </p:nvSpPr>
        <p:spPr>
          <a:xfrm>
            <a:off x="8090297" y="6220658"/>
            <a:ext cx="3672483" cy="322898"/>
          </a:xfrm>
          <a:prstGeom prst="rect">
            <a:avLst/>
          </a:prstGeom>
          <a:noFill/>
          <a:ln/>
        </p:spPr>
        <p:txBody>
          <a:bodyPr wrap="none" rtlCol="0" anchor="t"/>
          <a:lstStyle/>
          <a:p>
            <a:pPr marL="0" indent="0">
              <a:lnSpc>
                <a:spcPts val="2543"/>
              </a:lnSpc>
              <a:buNone/>
            </a:pPr>
            <a:r>
              <a:rPr lang="en-US" sz="2035" dirty="0">
                <a:solidFill>
                  <a:srgbClr val="E0D6DE"/>
                </a:solidFill>
                <a:latin typeface="Sora" pitchFamily="34" charset="0"/>
                <a:ea typeface="Sora" pitchFamily="34" charset="-122"/>
                <a:cs typeface="Sora" pitchFamily="34" charset="-120"/>
              </a:rPr>
              <a:t>Climate Change Adaptation</a:t>
            </a:r>
            <a:endParaRPr lang="en-US" sz="2035" dirty="0"/>
          </a:p>
        </p:txBody>
      </p:sp>
      <p:sp>
        <p:nvSpPr>
          <p:cNvPr id="22" name="Text 17"/>
          <p:cNvSpPr/>
          <p:nvPr/>
        </p:nvSpPr>
        <p:spPr>
          <a:xfrm>
            <a:off x="8090297" y="6667500"/>
            <a:ext cx="5816560" cy="991910"/>
          </a:xfrm>
          <a:prstGeom prst="rect">
            <a:avLst/>
          </a:prstGeom>
          <a:noFill/>
          <a:ln/>
        </p:spPr>
        <p:txBody>
          <a:bodyPr wrap="square" rtlCol="0" anchor="t"/>
          <a:lstStyle/>
          <a:p>
            <a:pPr marL="0" indent="0">
              <a:lnSpc>
                <a:spcPts val="2604"/>
              </a:lnSpc>
              <a:buNone/>
            </a:pPr>
            <a:r>
              <a:rPr lang="en-US" sz="1628" dirty="0">
                <a:solidFill>
                  <a:srgbClr val="E0D6DE"/>
                </a:solidFill>
                <a:latin typeface="Noto Sans TC" pitchFamily="34" charset="0"/>
                <a:ea typeface="Noto Sans TC" pitchFamily="34" charset="-122"/>
                <a:cs typeface="Noto Sans TC" pitchFamily="34" charset="-120"/>
              </a:rPr>
              <a:t>Understanding rainfall patterns and their variations is crucial for developing strategies to adapt to climate change and its impacts.</a:t>
            </a:r>
            <a:endParaRPr lang="en-US" sz="1628" dirty="0"/>
          </a:p>
        </p:txBody>
      </p:sp>
    </p:spTree>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
        <p:nvSpPr>
          <p:cNvPr id="4" name="Text 1"/>
          <p:cNvSpPr/>
          <p:nvPr/>
        </p:nvSpPr>
        <p:spPr>
          <a:xfrm>
            <a:off x="793790" y="2181344"/>
            <a:ext cx="8551783" cy="708779"/>
          </a:xfrm>
          <a:prstGeom prst="rect">
            <a:avLst/>
          </a:prstGeom>
          <a:noFill/>
          <a:ln/>
        </p:spPr>
        <p:txBody>
          <a:bodyPr wrap="none" rtlCol="0" anchor="t"/>
          <a:lstStyle/>
          <a:p>
            <a:pPr marL="0" indent="0">
              <a:lnSpc>
                <a:spcPts val="5581"/>
              </a:lnSpc>
              <a:buNone/>
            </a:pPr>
            <a:r>
              <a:rPr lang="en-US" sz="4465" dirty="0">
                <a:solidFill>
                  <a:srgbClr val="97B8FF"/>
                </a:solidFill>
                <a:latin typeface="Sora" pitchFamily="34" charset="0"/>
                <a:ea typeface="Sora" pitchFamily="34" charset="-122"/>
                <a:cs typeface="Sora" pitchFamily="34" charset="-120"/>
              </a:rPr>
              <a:t>Machine Learning Techniques</a:t>
            </a:r>
            <a:endParaRPr lang="en-US" sz="4465" dirty="0"/>
          </a:p>
        </p:txBody>
      </p:sp>
      <p:sp>
        <p:nvSpPr>
          <p:cNvPr id="5" name="Text 2"/>
          <p:cNvSpPr/>
          <p:nvPr/>
        </p:nvSpPr>
        <p:spPr>
          <a:xfrm>
            <a:off x="793790" y="3457099"/>
            <a:ext cx="2835235" cy="354330"/>
          </a:xfrm>
          <a:prstGeom prst="rect">
            <a:avLst/>
          </a:prstGeom>
          <a:noFill/>
          <a:ln/>
        </p:spPr>
        <p:txBody>
          <a:bodyPr wrap="none" rtlCol="0" anchor="t"/>
          <a:lstStyle/>
          <a:p>
            <a:pPr marL="0" indent="0">
              <a:lnSpc>
                <a:spcPts val="2791"/>
              </a:lnSpc>
              <a:buNone/>
            </a:pPr>
            <a:r>
              <a:rPr lang="en-US" sz="2233" dirty="0">
                <a:solidFill>
                  <a:srgbClr val="97B8FF"/>
                </a:solidFill>
                <a:latin typeface="Sora" pitchFamily="34" charset="0"/>
                <a:ea typeface="Sora" pitchFamily="34" charset="-122"/>
                <a:cs typeface="Sora" pitchFamily="34" charset="-120"/>
              </a:rPr>
              <a:t>Linear Regression</a:t>
            </a:r>
            <a:endParaRPr lang="en-US" sz="2233" dirty="0"/>
          </a:p>
        </p:txBody>
      </p:sp>
      <p:sp>
        <p:nvSpPr>
          <p:cNvPr id="6" name="Text 3"/>
          <p:cNvSpPr/>
          <p:nvPr/>
        </p:nvSpPr>
        <p:spPr>
          <a:xfrm>
            <a:off x="793790" y="4038243"/>
            <a:ext cx="3978116" cy="1451610"/>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A statistical method that establishes a linear relationship between rainfall and other factors, like temperature and humidity.</a:t>
            </a:r>
            <a:endParaRPr lang="en-US" sz="1786" dirty="0"/>
          </a:p>
        </p:txBody>
      </p:sp>
      <p:sp>
        <p:nvSpPr>
          <p:cNvPr id="7" name="Text 4"/>
          <p:cNvSpPr/>
          <p:nvPr/>
        </p:nvSpPr>
        <p:spPr>
          <a:xfrm>
            <a:off x="5332928" y="3457099"/>
            <a:ext cx="3978116" cy="708660"/>
          </a:xfrm>
          <a:prstGeom prst="rect">
            <a:avLst/>
          </a:prstGeom>
          <a:noFill/>
          <a:ln/>
        </p:spPr>
        <p:txBody>
          <a:bodyPr wrap="square" rtlCol="0" anchor="t"/>
          <a:lstStyle/>
          <a:p>
            <a:pPr marL="0" indent="0">
              <a:lnSpc>
                <a:spcPts val="2791"/>
              </a:lnSpc>
              <a:buNone/>
            </a:pPr>
            <a:r>
              <a:rPr lang="en-US" sz="2233" dirty="0">
                <a:solidFill>
                  <a:srgbClr val="97B8FF"/>
                </a:solidFill>
                <a:latin typeface="Sora" pitchFamily="34" charset="0"/>
                <a:ea typeface="Sora" pitchFamily="34" charset="-122"/>
                <a:cs typeface="Sora" pitchFamily="34" charset="-120"/>
              </a:rPr>
              <a:t>Support Vector Machines (SVM)</a:t>
            </a:r>
            <a:endParaRPr lang="en-US" sz="2233" dirty="0"/>
          </a:p>
        </p:txBody>
      </p:sp>
      <p:sp>
        <p:nvSpPr>
          <p:cNvPr id="8" name="Text 5"/>
          <p:cNvSpPr/>
          <p:nvPr/>
        </p:nvSpPr>
        <p:spPr>
          <a:xfrm>
            <a:off x="5332928" y="4392573"/>
            <a:ext cx="3978116" cy="1451610"/>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A supervised learning technique that separates data points into distinct classes, predicting rainfall occurrence or intensity.</a:t>
            </a:r>
            <a:endParaRPr lang="en-US" sz="1786" dirty="0"/>
          </a:p>
        </p:txBody>
      </p:sp>
      <p:sp>
        <p:nvSpPr>
          <p:cNvPr id="9" name="Text 6"/>
          <p:cNvSpPr/>
          <p:nvPr/>
        </p:nvSpPr>
        <p:spPr>
          <a:xfrm>
            <a:off x="9872067" y="3457099"/>
            <a:ext cx="3978116" cy="708660"/>
          </a:xfrm>
          <a:prstGeom prst="rect">
            <a:avLst/>
          </a:prstGeom>
          <a:noFill/>
          <a:ln/>
        </p:spPr>
        <p:txBody>
          <a:bodyPr wrap="square" rtlCol="0" anchor="t"/>
          <a:lstStyle/>
          <a:p>
            <a:pPr marL="0" indent="0">
              <a:lnSpc>
                <a:spcPts val="2791"/>
              </a:lnSpc>
              <a:buNone/>
            </a:pPr>
            <a:r>
              <a:rPr lang="en-US" sz="2233" dirty="0">
                <a:solidFill>
                  <a:srgbClr val="97B8FF"/>
                </a:solidFill>
                <a:latin typeface="Sora" pitchFamily="34" charset="0"/>
                <a:ea typeface="Sora" pitchFamily="34" charset="-122"/>
                <a:cs typeface="Sora" pitchFamily="34" charset="-120"/>
              </a:rPr>
              <a:t>Artificial Neural Networks (ANN)</a:t>
            </a:r>
            <a:endParaRPr lang="en-US" sz="2233" dirty="0"/>
          </a:p>
        </p:txBody>
      </p:sp>
      <p:sp>
        <p:nvSpPr>
          <p:cNvPr id="10" name="Text 7"/>
          <p:cNvSpPr/>
          <p:nvPr/>
        </p:nvSpPr>
        <p:spPr>
          <a:xfrm>
            <a:off x="9872067" y="4392573"/>
            <a:ext cx="3978116" cy="1451610"/>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Complex models inspired by the human brain, capable of learning nonlinear relationships and patterns in rainfall data.</a:t>
            </a:r>
            <a:endParaRPr lang="en-US" sz="1786" dirty="0"/>
          </a:p>
        </p:txBody>
      </p:sp>
    </p:spTree>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08200" y="809506"/>
            <a:ext cx="4957882" cy="6610588"/>
          </a:xfrm>
          <a:prstGeom prst="rect">
            <a:avLst/>
          </a:prstGeom>
        </p:spPr>
      </p:pic>
      <p:sp>
        <p:nvSpPr>
          <p:cNvPr id="6" name="Text 1"/>
          <p:cNvSpPr/>
          <p:nvPr/>
        </p:nvSpPr>
        <p:spPr>
          <a:xfrm>
            <a:off x="739735" y="750689"/>
            <a:ext cx="7664529" cy="1320879"/>
          </a:xfrm>
          <a:prstGeom prst="rect">
            <a:avLst/>
          </a:prstGeom>
          <a:noFill/>
          <a:ln/>
        </p:spPr>
        <p:txBody>
          <a:bodyPr wrap="square" rtlCol="0" anchor="t"/>
          <a:lstStyle/>
          <a:p>
            <a:pPr marL="0" indent="0">
              <a:lnSpc>
                <a:spcPts val="5201"/>
              </a:lnSpc>
              <a:buNone/>
            </a:pPr>
            <a:r>
              <a:rPr lang="en-US" sz="4161" dirty="0">
                <a:solidFill>
                  <a:srgbClr val="97B8FF"/>
                </a:solidFill>
                <a:latin typeface="Sora" pitchFamily="34" charset="0"/>
                <a:ea typeface="Sora" pitchFamily="34" charset="-122"/>
                <a:cs typeface="Sora" pitchFamily="34" charset="-120"/>
              </a:rPr>
              <a:t>Data Collection and Preprocessing</a:t>
            </a:r>
            <a:endParaRPr lang="en-US" sz="4161" dirty="0"/>
          </a:p>
        </p:txBody>
      </p:sp>
      <p:sp>
        <p:nvSpPr>
          <p:cNvPr id="7" name="Shape 2"/>
          <p:cNvSpPr/>
          <p:nvPr/>
        </p:nvSpPr>
        <p:spPr>
          <a:xfrm>
            <a:off x="1045250" y="2388513"/>
            <a:ext cx="22860" cy="5090398"/>
          </a:xfrm>
          <a:prstGeom prst="roundRect">
            <a:avLst>
              <a:gd name="adj" fmla="val 138692"/>
            </a:avLst>
          </a:prstGeom>
          <a:solidFill>
            <a:srgbClr val="3F3F44"/>
          </a:solidFill>
          <a:ln/>
        </p:spPr>
      </p:sp>
      <p:sp>
        <p:nvSpPr>
          <p:cNvPr id="8" name="Shape 3"/>
          <p:cNvSpPr/>
          <p:nvPr/>
        </p:nvSpPr>
        <p:spPr>
          <a:xfrm>
            <a:off x="1271588" y="2852618"/>
            <a:ext cx="739735" cy="22860"/>
          </a:xfrm>
          <a:prstGeom prst="roundRect">
            <a:avLst>
              <a:gd name="adj" fmla="val 138692"/>
            </a:avLst>
          </a:prstGeom>
          <a:solidFill>
            <a:srgbClr val="3F3F44"/>
          </a:solidFill>
          <a:ln/>
        </p:spPr>
      </p:sp>
      <p:sp>
        <p:nvSpPr>
          <p:cNvPr id="9" name="Shape 4"/>
          <p:cNvSpPr/>
          <p:nvPr/>
        </p:nvSpPr>
        <p:spPr>
          <a:xfrm>
            <a:off x="818912" y="2626281"/>
            <a:ext cx="475536" cy="475536"/>
          </a:xfrm>
          <a:prstGeom prst="roundRect">
            <a:avLst>
              <a:gd name="adj" fmla="val 6667"/>
            </a:avLst>
          </a:prstGeom>
          <a:solidFill>
            <a:srgbClr val="26262B"/>
          </a:solidFill>
          <a:ln/>
        </p:spPr>
      </p:sp>
      <p:sp>
        <p:nvSpPr>
          <p:cNvPr id="10" name="Text 5"/>
          <p:cNvSpPr/>
          <p:nvPr/>
        </p:nvSpPr>
        <p:spPr>
          <a:xfrm>
            <a:off x="989528" y="2705457"/>
            <a:ext cx="134183" cy="317063"/>
          </a:xfrm>
          <a:prstGeom prst="rect">
            <a:avLst/>
          </a:prstGeom>
          <a:noFill/>
          <a:ln/>
        </p:spPr>
        <p:txBody>
          <a:bodyPr wrap="none" rtlCol="0" anchor="t"/>
          <a:lstStyle/>
          <a:p>
            <a:pPr marL="0" indent="0" algn="ctr">
              <a:lnSpc>
                <a:spcPts val="2496"/>
              </a:lnSpc>
              <a:buNone/>
            </a:pPr>
            <a:r>
              <a:rPr lang="en-US" sz="2496" dirty="0">
                <a:solidFill>
                  <a:srgbClr val="E0D6DE"/>
                </a:solidFill>
                <a:latin typeface="Sora" pitchFamily="34" charset="0"/>
                <a:ea typeface="Sora" pitchFamily="34" charset="-122"/>
                <a:cs typeface="Sora" pitchFamily="34" charset="-120"/>
              </a:rPr>
              <a:t>1</a:t>
            </a:r>
            <a:endParaRPr lang="en-US" sz="2496" dirty="0"/>
          </a:p>
        </p:txBody>
      </p:sp>
      <p:sp>
        <p:nvSpPr>
          <p:cNvPr id="11" name="Text 6"/>
          <p:cNvSpPr/>
          <p:nvPr/>
        </p:nvSpPr>
        <p:spPr>
          <a:xfrm>
            <a:off x="2219087" y="2599849"/>
            <a:ext cx="2641997" cy="330160"/>
          </a:xfrm>
          <a:prstGeom prst="rect">
            <a:avLst/>
          </a:prstGeom>
          <a:noFill/>
          <a:ln/>
        </p:spPr>
        <p:txBody>
          <a:bodyPr wrap="none" rtlCol="0" anchor="t"/>
          <a:lstStyle/>
          <a:p>
            <a:pPr marL="0" indent="0" algn="l">
              <a:lnSpc>
                <a:spcPts val="2600"/>
              </a:lnSpc>
              <a:buNone/>
            </a:pPr>
            <a:r>
              <a:rPr lang="en-US" sz="2080" dirty="0">
                <a:solidFill>
                  <a:srgbClr val="E0D6DE"/>
                </a:solidFill>
                <a:latin typeface="Sora" pitchFamily="34" charset="0"/>
                <a:ea typeface="Sora" pitchFamily="34" charset="-122"/>
                <a:cs typeface="Sora" pitchFamily="34" charset="-120"/>
              </a:rPr>
              <a:t>Data Acquisition</a:t>
            </a:r>
            <a:endParaRPr lang="en-US" sz="2080" dirty="0"/>
          </a:p>
        </p:txBody>
      </p:sp>
      <p:sp>
        <p:nvSpPr>
          <p:cNvPr id="12" name="Text 7"/>
          <p:cNvSpPr/>
          <p:nvPr/>
        </p:nvSpPr>
        <p:spPr>
          <a:xfrm>
            <a:off x="2219087" y="3056811"/>
            <a:ext cx="6185178" cy="676275"/>
          </a:xfrm>
          <a:prstGeom prst="rect">
            <a:avLst/>
          </a:prstGeom>
          <a:noFill/>
          <a:ln/>
        </p:spPr>
        <p:txBody>
          <a:bodyPr wrap="square" rtlCol="0" anchor="t"/>
          <a:lstStyle/>
          <a:p>
            <a:pPr marL="0" indent="0" algn="l">
              <a:lnSpc>
                <a:spcPts val="2663"/>
              </a:lnSpc>
              <a:buNone/>
            </a:pPr>
            <a:r>
              <a:rPr lang="en-US" sz="1664" dirty="0">
                <a:solidFill>
                  <a:srgbClr val="E0D6DE"/>
                </a:solidFill>
                <a:latin typeface="Noto Sans TC" pitchFamily="34" charset="0"/>
                <a:ea typeface="Noto Sans TC" pitchFamily="34" charset="-122"/>
                <a:cs typeface="Noto Sans TC" pitchFamily="34" charset="-120"/>
              </a:rPr>
              <a:t>Gathering rainfall data from various sources, including weather stations, satellites, and historical records.</a:t>
            </a:r>
            <a:endParaRPr lang="en-US" sz="1664" dirty="0"/>
          </a:p>
        </p:txBody>
      </p:sp>
      <p:sp>
        <p:nvSpPr>
          <p:cNvPr id="13" name="Shape 8"/>
          <p:cNvSpPr/>
          <p:nvPr/>
        </p:nvSpPr>
        <p:spPr>
          <a:xfrm>
            <a:off x="1271588" y="4619863"/>
            <a:ext cx="739735" cy="22860"/>
          </a:xfrm>
          <a:prstGeom prst="roundRect">
            <a:avLst>
              <a:gd name="adj" fmla="val 138692"/>
            </a:avLst>
          </a:prstGeom>
          <a:solidFill>
            <a:srgbClr val="3F3F44"/>
          </a:solidFill>
          <a:ln/>
        </p:spPr>
      </p:sp>
      <p:sp>
        <p:nvSpPr>
          <p:cNvPr id="14" name="Shape 9"/>
          <p:cNvSpPr/>
          <p:nvPr/>
        </p:nvSpPr>
        <p:spPr>
          <a:xfrm>
            <a:off x="818912" y="4393525"/>
            <a:ext cx="475536" cy="475536"/>
          </a:xfrm>
          <a:prstGeom prst="roundRect">
            <a:avLst>
              <a:gd name="adj" fmla="val 6667"/>
            </a:avLst>
          </a:prstGeom>
          <a:solidFill>
            <a:srgbClr val="26262B"/>
          </a:solidFill>
          <a:ln/>
        </p:spPr>
      </p:sp>
      <p:sp>
        <p:nvSpPr>
          <p:cNvPr id="15" name="Text 10"/>
          <p:cNvSpPr/>
          <p:nvPr/>
        </p:nvSpPr>
        <p:spPr>
          <a:xfrm>
            <a:off x="957858" y="4472702"/>
            <a:ext cx="197525" cy="317063"/>
          </a:xfrm>
          <a:prstGeom prst="rect">
            <a:avLst/>
          </a:prstGeom>
          <a:noFill/>
          <a:ln/>
        </p:spPr>
        <p:txBody>
          <a:bodyPr wrap="none" rtlCol="0" anchor="t"/>
          <a:lstStyle/>
          <a:p>
            <a:pPr marL="0" indent="0" algn="ctr">
              <a:lnSpc>
                <a:spcPts val="2496"/>
              </a:lnSpc>
              <a:buNone/>
            </a:pPr>
            <a:r>
              <a:rPr lang="en-US" sz="2496" dirty="0">
                <a:solidFill>
                  <a:srgbClr val="E0D6DE"/>
                </a:solidFill>
                <a:latin typeface="Sora" pitchFamily="34" charset="0"/>
                <a:ea typeface="Sora" pitchFamily="34" charset="-122"/>
                <a:cs typeface="Sora" pitchFamily="34" charset="-120"/>
              </a:rPr>
              <a:t>2</a:t>
            </a:r>
            <a:endParaRPr lang="en-US" sz="2496" dirty="0"/>
          </a:p>
        </p:txBody>
      </p:sp>
      <p:sp>
        <p:nvSpPr>
          <p:cNvPr id="16" name="Text 11"/>
          <p:cNvSpPr/>
          <p:nvPr/>
        </p:nvSpPr>
        <p:spPr>
          <a:xfrm>
            <a:off x="2219087" y="4367093"/>
            <a:ext cx="2641997" cy="330160"/>
          </a:xfrm>
          <a:prstGeom prst="rect">
            <a:avLst/>
          </a:prstGeom>
          <a:noFill/>
          <a:ln/>
        </p:spPr>
        <p:txBody>
          <a:bodyPr wrap="none" rtlCol="0" anchor="t"/>
          <a:lstStyle/>
          <a:p>
            <a:pPr marL="0" indent="0" algn="l">
              <a:lnSpc>
                <a:spcPts val="2600"/>
              </a:lnSpc>
              <a:buNone/>
            </a:pPr>
            <a:r>
              <a:rPr lang="en-US" sz="2080" dirty="0">
                <a:solidFill>
                  <a:srgbClr val="E0D6DE"/>
                </a:solidFill>
                <a:latin typeface="Sora" pitchFamily="34" charset="0"/>
                <a:ea typeface="Sora" pitchFamily="34" charset="-122"/>
                <a:cs typeface="Sora" pitchFamily="34" charset="-120"/>
              </a:rPr>
              <a:t>Data Cleaning</a:t>
            </a:r>
            <a:endParaRPr lang="en-US" sz="2080" dirty="0"/>
          </a:p>
        </p:txBody>
      </p:sp>
      <p:sp>
        <p:nvSpPr>
          <p:cNvPr id="17" name="Text 12"/>
          <p:cNvSpPr/>
          <p:nvPr/>
        </p:nvSpPr>
        <p:spPr>
          <a:xfrm>
            <a:off x="2219087" y="4824055"/>
            <a:ext cx="6185178" cy="676275"/>
          </a:xfrm>
          <a:prstGeom prst="rect">
            <a:avLst/>
          </a:prstGeom>
          <a:noFill/>
          <a:ln/>
        </p:spPr>
        <p:txBody>
          <a:bodyPr wrap="square" rtlCol="0" anchor="t"/>
          <a:lstStyle/>
          <a:p>
            <a:pPr marL="0" indent="0" algn="l">
              <a:lnSpc>
                <a:spcPts val="2663"/>
              </a:lnSpc>
              <a:buNone/>
            </a:pPr>
            <a:r>
              <a:rPr lang="en-US" sz="1664" dirty="0">
                <a:solidFill>
                  <a:srgbClr val="E0D6DE"/>
                </a:solidFill>
                <a:latin typeface="Noto Sans TC" pitchFamily="34" charset="0"/>
                <a:ea typeface="Noto Sans TC" pitchFamily="34" charset="-122"/>
                <a:cs typeface="Noto Sans TC" pitchFamily="34" charset="-120"/>
              </a:rPr>
              <a:t>Removing errors, inconsistencies, and missing values from the dataset, ensuring data quality and reliability.</a:t>
            </a:r>
            <a:endParaRPr lang="en-US" sz="1664" dirty="0"/>
          </a:p>
        </p:txBody>
      </p:sp>
      <p:sp>
        <p:nvSpPr>
          <p:cNvPr id="18" name="Shape 13"/>
          <p:cNvSpPr/>
          <p:nvPr/>
        </p:nvSpPr>
        <p:spPr>
          <a:xfrm>
            <a:off x="1271588" y="6387108"/>
            <a:ext cx="739735" cy="22860"/>
          </a:xfrm>
          <a:prstGeom prst="roundRect">
            <a:avLst>
              <a:gd name="adj" fmla="val 138692"/>
            </a:avLst>
          </a:prstGeom>
          <a:solidFill>
            <a:srgbClr val="3F3F44"/>
          </a:solidFill>
          <a:ln/>
        </p:spPr>
      </p:sp>
      <p:sp>
        <p:nvSpPr>
          <p:cNvPr id="19" name="Shape 14"/>
          <p:cNvSpPr/>
          <p:nvPr/>
        </p:nvSpPr>
        <p:spPr>
          <a:xfrm>
            <a:off x="818912" y="6160770"/>
            <a:ext cx="475536" cy="475536"/>
          </a:xfrm>
          <a:prstGeom prst="roundRect">
            <a:avLst>
              <a:gd name="adj" fmla="val 6667"/>
            </a:avLst>
          </a:prstGeom>
          <a:solidFill>
            <a:srgbClr val="26262B"/>
          </a:solidFill>
          <a:ln/>
        </p:spPr>
      </p:sp>
      <p:sp>
        <p:nvSpPr>
          <p:cNvPr id="20" name="Text 15"/>
          <p:cNvSpPr/>
          <p:nvPr/>
        </p:nvSpPr>
        <p:spPr>
          <a:xfrm>
            <a:off x="958334" y="6239947"/>
            <a:ext cx="196572" cy="317063"/>
          </a:xfrm>
          <a:prstGeom prst="rect">
            <a:avLst/>
          </a:prstGeom>
          <a:noFill/>
          <a:ln/>
        </p:spPr>
        <p:txBody>
          <a:bodyPr wrap="none" rtlCol="0" anchor="t"/>
          <a:lstStyle/>
          <a:p>
            <a:pPr marL="0" indent="0" algn="ctr">
              <a:lnSpc>
                <a:spcPts val="2496"/>
              </a:lnSpc>
              <a:buNone/>
            </a:pPr>
            <a:r>
              <a:rPr lang="en-US" sz="2496" dirty="0">
                <a:solidFill>
                  <a:srgbClr val="E0D6DE"/>
                </a:solidFill>
                <a:latin typeface="Sora" pitchFamily="34" charset="0"/>
                <a:ea typeface="Sora" pitchFamily="34" charset="-122"/>
                <a:cs typeface="Sora" pitchFamily="34" charset="-120"/>
              </a:rPr>
              <a:t>3</a:t>
            </a:r>
            <a:endParaRPr lang="en-US" sz="2496" dirty="0"/>
          </a:p>
        </p:txBody>
      </p:sp>
      <p:sp>
        <p:nvSpPr>
          <p:cNvPr id="21" name="Text 16"/>
          <p:cNvSpPr/>
          <p:nvPr/>
        </p:nvSpPr>
        <p:spPr>
          <a:xfrm>
            <a:off x="2219087" y="6134338"/>
            <a:ext cx="2757368" cy="330160"/>
          </a:xfrm>
          <a:prstGeom prst="rect">
            <a:avLst/>
          </a:prstGeom>
          <a:noFill/>
          <a:ln/>
        </p:spPr>
        <p:txBody>
          <a:bodyPr wrap="none" rtlCol="0" anchor="t"/>
          <a:lstStyle/>
          <a:p>
            <a:pPr marL="0" indent="0" algn="l">
              <a:lnSpc>
                <a:spcPts val="2600"/>
              </a:lnSpc>
              <a:buNone/>
            </a:pPr>
            <a:r>
              <a:rPr lang="en-US" sz="2080" dirty="0">
                <a:solidFill>
                  <a:srgbClr val="E0D6DE"/>
                </a:solidFill>
                <a:latin typeface="Sora" pitchFamily="34" charset="0"/>
                <a:ea typeface="Sora" pitchFamily="34" charset="-122"/>
                <a:cs typeface="Sora" pitchFamily="34" charset="-120"/>
              </a:rPr>
              <a:t>Data Transformation</a:t>
            </a:r>
            <a:endParaRPr lang="en-US" sz="2080" dirty="0"/>
          </a:p>
        </p:txBody>
      </p:sp>
      <p:sp>
        <p:nvSpPr>
          <p:cNvPr id="22" name="Text 17"/>
          <p:cNvSpPr/>
          <p:nvPr/>
        </p:nvSpPr>
        <p:spPr>
          <a:xfrm>
            <a:off x="2219087" y="6591300"/>
            <a:ext cx="6185178" cy="676275"/>
          </a:xfrm>
          <a:prstGeom prst="rect">
            <a:avLst/>
          </a:prstGeom>
          <a:noFill/>
          <a:ln/>
        </p:spPr>
        <p:txBody>
          <a:bodyPr wrap="square" rtlCol="0" anchor="t"/>
          <a:lstStyle/>
          <a:p>
            <a:pPr marL="0" indent="0" algn="l">
              <a:lnSpc>
                <a:spcPts val="2663"/>
              </a:lnSpc>
              <a:buNone/>
            </a:pPr>
            <a:r>
              <a:rPr lang="en-US" sz="1664" dirty="0">
                <a:solidFill>
                  <a:srgbClr val="E0D6DE"/>
                </a:solidFill>
                <a:latin typeface="Noto Sans TC" pitchFamily="34" charset="0"/>
                <a:ea typeface="Noto Sans TC" pitchFamily="34" charset="-122"/>
                <a:cs typeface="Noto Sans TC" pitchFamily="34" charset="-120"/>
              </a:rPr>
              <a:t>Converting data into a suitable format for machine learning models, potentially scaling or normalizing values.</a:t>
            </a:r>
            <a:endParaRPr lang="en-US" sz="1664" dirty="0"/>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27488" y="2485192"/>
            <a:ext cx="4919305" cy="3259098"/>
          </a:xfrm>
          <a:prstGeom prst="rect">
            <a:avLst/>
          </a:prstGeom>
        </p:spPr>
      </p:pic>
      <p:sp>
        <p:nvSpPr>
          <p:cNvPr id="6" name="Text 1"/>
          <p:cNvSpPr/>
          <p:nvPr/>
        </p:nvSpPr>
        <p:spPr>
          <a:xfrm>
            <a:off x="793790" y="1489234"/>
            <a:ext cx="7556421" cy="1417558"/>
          </a:xfrm>
          <a:prstGeom prst="rect">
            <a:avLst/>
          </a:prstGeom>
          <a:noFill/>
          <a:ln/>
        </p:spPr>
        <p:txBody>
          <a:bodyPr wrap="square" rtlCol="0" anchor="t"/>
          <a:lstStyle/>
          <a:p>
            <a:pPr marL="0" indent="0">
              <a:lnSpc>
                <a:spcPts val="5581"/>
              </a:lnSpc>
              <a:buNone/>
            </a:pPr>
            <a:r>
              <a:rPr lang="en-US" sz="4465" dirty="0">
                <a:solidFill>
                  <a:srgbClr val="97B8FF"/>
                </a:solidFill>
                <a:latin typeface="Sora" pitchFamily="34" charset="0"/>
                <a:ea typeface="Sora" pitchFamily="34" charset="-122"/>
                <a:cs typeface="Sora" pitchFamily="34" charset="-120"/>
              </a:rPr>
              <a:t>Feature Engineering and Selection</a:t>
            </a:r>
            <a:endParaRPr lang="en-US" sz="4465" dirty="0"/>
          </a:p>
        </p:txBody>
      </p:sp>
      <p:sp>
        <p:nvSpPr>
          <p:cNvPr id="7" name="Shape 2"/>
          <p:cNvSpPr/>
          <p:nvPr/>
        </p:nvSpPr>
        <p:spPr>
          <a:xfrm>
            <a:off x="793790" y="3246953"/>
            <a:ext cx="7556421" cy="3493294"/>
          </a:xfrm>
          <a:prstGeom prst="roundRect">
            <a:avLst>
              <a:gd name="adj" fmla="val 974"/>
            </a:avLst>
          </a:prstGeom>
          <a:noFill/>
          <a:ln w="7620">
            <a:solidFill>
              <a:srgbClr val="FFFFFF">
                <a:alpha val="24000"/>
              </a:srgbClr>
            </a:solidFill>
            <a:prstDash val="solid"/>
          </a:ln>
        </p:spPr>
      </p:sp>
      <p:sp>
        <p:nvSpPr>
          <p:cNvPr id="8" name="Shape 3"/>
          <p:cNvSpPr/>
          <p:nvPr/>
        </p:nvSpPr>
        <p:spPr>
          <a:xfrm>
            <a:off x="801410" y="3254573"/>
            <a:ext cx="7541181" cy="1739027"/>
          </a:xfrm>
          <a:prstGeom prst="rect">
            <a:avLst/>
          </a:prstGeom>
          <a:solidFill>
            <a:srgbClr val="FFFFFF">
              <a:alpha val="4000"/>
            </a:srgbClr>
          </a:solidFill>
          <a:ln/>
        </p:spPr>
      </p:sp>
      <p:sp>
        <p:nvSpPr>
          <p:cNvPr id="9" name="Text 4"/>
          <p:cNvSpPr/>
          <p:nvPr/>
        </p:nvSpPr>
        <p:spPr>
          <a:xfrm>
            <a:off x="1028224" y="3398282"/>
            <a:ext cx="3313152" cy="362903"/>
          </a:xfrm>
          <a:prstGeom prst="rect">
            <a:avLst/>
          </a:prstGeom>
          <a:noFill/>
          <a:ln/>
        </p:spPr>
        <p:txBody>
          <a:bodyPr wrap="non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Feature Engineering</a:t>
            </a:r>
            <a:endParaRPr lang="en-US" sz="1786" dirty="0"/>
          </a:p>
        </p:txBody>
      </p:sp>
      <p:sp>
        <p:nvSpPr>
          <p:cNvPr id="10" name="Text 5"/>
          <p:cNvSpPr/>
          <p:nvPr/>
        </p:nvSpPr>
        <p:spPr>
          <a:xfrm>
            <a:off x="4802624" y="3398282"/>
            <a:ext cx="3313152" cy="1451610"/>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Creating new features from existing data, such as calculating wind speed or relative humidity.</a:t>
            </a:r>
            <a:endParaRPr lang="en-US" sz="1786" dirty="0"/>
          </a:p>
        </p:txBody>
      </p:sp>
      <p:sp>
        <p:nvSpPr>
          <p:cNvPr id="11" name="Shape 6"/>
          <p:cNvSpPr/>
          <p:nvPr/>
        </p:nvSpPr>
        <p:spPr>
          <a:xfrm>
            <a:off x="801410" y="4993600"/>
            <a:ext cx="7541181" cy="1739027"/>
          </a:xfrm>
          <a:prstGeom prst="rect">
            <a:avLst/>
          </a:prstGeom>
          <a:solidFill>
            <a:srgbClr val="000000">
              <a:alpha val="4000"/>
            </a:srgbClr>
          </a:solidFill>
          <a:ln/>
        </p:spPr>
      </p:sp>
      <p:sp>
        <p:nvSpPr>
          <p:cNvPr id="12" name="Text 7"/>
          <p:cNvSpPr/>
          <p:nvPr/>
        </p:nvSpPr>
        <p:spPr>
          <a:xfrm>
            <a:off x="1028224" y="5137309"/>
            <a:ext cx="3313152" cy="362903"/>
          </a:xfrm>
          <a:prstGeom prst="rect">
            <a:avLst/>
          </a:prstGeom>
          <a:noFill/>
          <a:ln/>
        </p:spPr>
        <p:txBody>
          <a:bodyPr wrap="non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Feature Selection</a:t>
            </a:r>
            <a:endParaRPr lang="en-US" sz="1786" dirty="0"/>
          </a:p>
        </p:txBody>
      </p:sp>
      <p:sp>
        <p:nvSpPr>
          <p:cNvPr id="13" name="Text 8"/>
          <p:cNvSpPr/>
          <p:nvPr/>
        </p:nvSpPr>
        <p:spPr>
          <a:xfrm>
            <a:off x="4802624" y="5137309"/>
            <a:ext cx="3313152" cy="1451610"/>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Identifying the most relevant features that contribute significantly to rainfall prediction accuracy.</a:t>
            </a:r>
            <a:endParaRPr lang="en-US" sz="1786"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83488" y="2308979"/>
            <a:ext cx="4919305" cy="3611642"/>
          </a:xfrm>
          <a:prstGeom prst="rect">
            <a:avLst/>
          </a:prstGeom>
        </p:spPr>
      </p:pic>
      <p:sp>
        <p:nvSpPr>
          <p:cNvPr id="6" name="Text 1"/>
          <p:cNvSpPr/>
          <p:nvPr/>
        </p:nvSpPr>
        <p:spPr>
          <a:xfrm>
            <a:off x="6280190" y="908328"/>
            <a:ext cx="7556421" cy="1417558"/>
          </a:xfrm>
          <a:prstGeom prst="rect">
            <a:avLst/>
          </a:prstGeom>
          <a:noFill/>
          <a:ln/>
        </p:spPr>
        <p:txBody>
          <a:bodyPr wrap="square" rtlCol="0" anchor="t"/>
          <a:lstStyle/>
          <a:p>
            <a:pPr marL="0" indent="0">
              <a:lnSpc>
                <a:spcPts val="5581"/>
              </a:lnSpc>
              <a:buNone/>
            </a:pPr>
            <a:r>
              <a:rPr lang="en-US" sz="4465" dirty="0">
                <a:solidFill>
                  <a:srgbClr val="97B8FF"/>
                </a:solidFill>
                <a:latin typeface="Sora" pitchFamily="34" charset="0"/>
                <a:ea typeface="Sora" pitchFamily="34" charset="-122"/>
                <a:cs typeface="Sora" pitchFamily="34" charset="-120"/>
              </a:rPr>
              <a:t>Model Selection and Training</a:t>
            </a:r>
            <a:endParaRPr lang="en-US" sz="4465" dirty="0"/>
          </a:p>
        </p:txBody>
      </p:sp>
      <p:sp>
        <p:nvSpPr>
          <p:cNvPr id="7" name="Shape 2"/>
          <p:cNvSpPr/>
          <p:nvPr/>
        </p:nvSpPr>
        <p:spPr>
          <a:xfrm>
            <a:off x="6280190" y="2666048"/>
            <a:ext cx="3664863" cy="2758559"/>
          </a:xfrm>
          <a:prstGeom prst="roundRect">
            <a:avLst>
              <a:gd name="adj" fmla="val 1233"/>
            </a:avLst>
          </a:prstGeom>
          <a:solidFill>
            <a:srgbClr val="26262B"/>
          </a:solidFill>
          <a:ln/>
        </p:spPr>
      </p:sp>
      <p:sp>
        <p:nvSpPr>
          <p:cNvPr id="8" name="Text 3"/>
          <p:cNvSpPr/>
          <p:nvPr/>
        </p:nvSpPr>
        <p:spPr>
          <a:xfrm>
            <a:off x="6507004" y="2892862"/>
            <a:ext cx="2835235" cy="354330"/>
          </a:xfrm>
          <a:prstGeom prst="rect">
            <a:avLst/>
          </a:prstGeom>
          <a:noFill/>
          <a:ln/>
        </p:spPr>
        <p:txBody>
          <a:bodyPr wrap="none" rtlCol="0" anchor="t"/>
          <a:lstStyle/>
          <a:p>
            <a:pPr marL="0" indent="0">
              <a:lnSpc>
                <a:spcPts val="2791"/>
              </a:lnSpc>
              <a:buNone/>
            </a:pPr>
            <a:r>
              <a:rPr lang="en-US" sz="2233" dirty="0">
                <a:solidFill>
                  <a:srgbClr val="E0D6DE"/>
                </a:solidFill>
                <a:latin typeface="Sora" pitchFamily="34" charset="0"/>
                <a:ea typeface="Sora" pitchFamily="34" charset="-122"/>
                <a:cs typeface="Sora" pitchFamily="34" charset="-120"/>
              </a:rPr>
              <a:t>Model Choice</a:t>
            </a:r>
            <a:endParaRPr lang="en-US" sz="2233" dirty="0"/>
          </a:p>
        </p:txBody>
      </p:sp>
      <p:sp>
        <p:nvSpPr>
          <p:cNvPr id="9" name="Text 4"/>
          <p:cNvSpPr/>
          <p:nvPr/>
        </p:nvSpPr>
        <p:spPr>
          <a:xfrm>
            <a:off x="6507004" y="3383280"/>
            <a:ext cx="3211235" cy="1814513"/>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Selecting the most appropriate machine learning algorithm based on data characteristics and desired accuracy.</a:t>
            </a:r>
            <a:endParaRPr lang="en-US" sz="1786" dirty="0"/>
          </a:p>
        </p:txBody>
      </p:sp>
      <p:sp>
        <p:nvSpPr>
          <p:cNvPr id="10" name="Shape 5"/>
          <p:cNvSpPr/>
          <p:nvPr/>
        </p:nvSpPr>
        <p:spPr>
          <a:xfrm>
            <a:off x="10171867" y="2666048"/>
            <a:ext cx="3664863" cy="2758559"/>
          </a:xfrm>
          <a:prstGeom prst="roundRect">
            <a:avLst>
              <a:gd name="adj" fmla="val 1233"/>
            </a:avLst>
          </a:prstGeom>
          <a:solidFill>
            <a:srgbClr val="26262B"/>
          </a:solidFill>
          <a:ln/>
        </p:spPr>
      </p:sp>
      <p:sp>
        <p:nvSpPr>
          <p:cNvPr id="11" name="Text 6"/>
          <p:cNvSpPr/>
          <p:nvPr/>
        </p:nvSpPr>
        <p:spPr>
          <a:xfrm>
            <a:off x="10398681" y="2892862"/>
            <a:ext cx="2835235" cy="354330"/>
          </a:xfrm>
          <a:prstGeom prst="rect">
            <a:avLst/>
          </a:prstGeom>
          <a:noFill/>
          <a:ln/>
        </p:spPr>
        <p:txBody>
          <a:bodyPr wrap="none" rtlCol="0" anchor="t"/>
          <a:lstStyle/>
          <a:p>
            <a:pPr marL="0" indent="0">
              <a:lnSpc>
                <a:spcPts val="2791"/>
              </a:lnSpc>
              <a:buNone/>
            </a:pPr>
            <a:r>
              <a:rPr lang="en-US" sz="2233" dirty="0">
                <a:solidFill>
                  <a:srgbClr val="E0D6DE"/>
                </a:solidFill>
                <a:latin typeface="Sora" pitchFamily="34" charset="0"/>
                <a:ea typeface="Sora" pitchFamily="34" charset="-122"/>
                <a:cs typeface="Sora" pitchFamily="34" charset="-120"/>
              </a:rPr>
              <a:t>Model Training</a:t>
            </a:r>
            <a:endParaRPr lang="en-US" sz="2233" dirty="0"/>
          </a:p>
        </p:txBody>
      </p:sp>
      <p:sp>
        <p:nvSpPr>
          <p:cNvPr id="12" name="Text 7"/>
          <p:cNvSpPr/>
          <p:nvPr/>
        </p:nvSpPr>
        <p:spPr>
          <a:xfrm>
            <a:off x="10398681" y="3383280"/>
            <a:ext cx="3211235" cy="1814513"/>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Using a training dataset to adjust the model's parameters, enabling it to learn patterns and relationships.</a:t>
            </a:r>
            <a:endParaRPr lang="en-US" sz="1786" dirty="0"/>
          </a:p>
        </p:txBody>
      </p:sp>
      <p:sp>
        <p:nvSpPr>
          <p:cNvPr id="13" name="Shape 8"/>
          <p:cNvSpPr/>
          <p:nvPr/>
        </p:nvSpPr>
        <p:spPr>
          <a:xfrm>
            <a:off x="6280190" y="5651421"/>
            <a:ext cx="7556421" cy="1669852"/>
          </a:xfrm>
          <a:prstGeom prst="roundRect">
            <a:avLst>
              <a:gd name="adj" fmla="val 2038"/>
            </a:avLst>
          </a:prstGeom>
          <a:solidFill>
            <a:srgbClr val="26262B"/>
          </a:solidFill>
          <a:ln/>
        </p:spPr>
      </p:sp>
      <p:sp>
        <p:nvSpPr>
          <p:cNvPr id="14" name="Text 9"/>
          <p:cNvSpPr/>
          <p:nvPr/>
        </p:nvSpPr>
        <p:spPr>
          <a:xfrm>
            <a:off x="6507004" y="5878235"/>
            <a:ext cx="3426500" cy="354330"/>
          </a:xfrm>
          <a:prstGeom prst="rect">
            <a:avLst/>
          </a:prstGeom>
          <a:noFill/>
          <a:ln/>
        </p:spPr>
        <p:txBody>
          <a:bodyPr wrap="none" rtlCol="0" anchor="t"/>
          <a:lstStyle/>
          <a:p>
            <a:pPr marL="0" indent="0">
              <a:lnSpc>
                <a:spcPts val="2791"/>
              </a:lnSpc>
              <a:buNone/>
            </a:pPr>
            <a:r>
              <a:rPr lang="en-US" sz="2233" dirty="0">
                <a:solidFill>
                  <a:srgbClr val="E0D6DE"/>
                </a:solidFill>
                <a:latin typeface="Sora" pitchFamily="34" charset="0"/>
                <a:ea typeface="Sora" pitchFamily="34" charset="-122"/>
                <a:cs typeface="Sora" pitchFamily="34" charset="-120"/>
              </a:rPr>
              <a:t>Hyperparameter Tuning</a:t>
            </a:r>
            <a:endParaRPr lang="en-US" sz="2233" dirty="0"/>
          </a:p>
        </p:txBody>
      </p:sp>
      <p:sp>
        <p:nvSpPr>
          <p:cNvPr id="15" name="Text 10"/>
          <p:cNvSpPr/>
          <p:nvPr/>
        </p:nvSpPr>
        <p:spPr>
          <a:xfrm>
            <a:off x="6507004" y="6368653"/>
            <a:ext cx="7102793" cy="725805"/>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Optimizing the model's parameters to improve its performance on unseen data, ensuring optimal prediction capabilities.</a:t>
            </a:r>
            <a:endParaRPr lang="en-US" sz="1786" dirty="0"/>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27290" y="2691170"/>
            <a:ext cx="5031700" cy="2847142"/>
          </a:xfrm>
          <a:prstGeom prst="rect">
            <a:avLst/>
          </a:prstGeom>
        </p:spPr>
      </p:pic>
      <p:sp>
        <p:nvSpPr>
          <p:cNvPr id="6" name="Text 1"/>
          <p:cNvSpPr/>
          <p:nvPr/>
        </p:nvSpPr>
        <p:spPr>
          <a:xfrm>
            <a:off x="6122908" y="500420"/>
            <a:ext cx="7870984" cy="1136571"/>
          </a:xfrm>
          <a:prstGeom prst="rect">
            <a:avLst/>
          </a:prstGeom>
          <a:noFill/>
          <a:ln/>
        </p:spPr>
        <p:txBody>
          <a:bodyPr wrap="square" rtlCol="0" anchor="t"/>
          <a:lstStyle/>
          <a:p>
            <a:pPr marL="0" indent="0">
              <a:lnSpc>
                <a:spcPts val="4475"/>
              </a:lnSpc>
              <a:buNone/>
            </a:pPr>
            <a:r>
              <a:rPr lang="en-US" sz="3580" dirty="0">
                <a:solidFill>
                  <a:srgbClr val="97B8FF"/>
                </a:solidFill>
                <a:latin typeface="Sora" pitchFamily="34" charset="0"/>
                <a:ea typeface="Sora" pitchFamily="34" charset="-122"/>
                <a:cs typeface="Sora" pitchFamily="34" charset="-120"/>
              </a:rPr>
              <a:t>Evaluation Metrics and Model Performance</a:t>
            </a:r>
            <a:endParaRPr lang="en-US" sz="3580" dirty="0"/>
          </a:p>
        </p:txBody>
      </p:sp>
      <p:pic>
        <p:nvPicPr>
          <p:cNvPr id="7" name="Image 3" descr="preencoded.png"/>
          <p:cNvPicPr>
            <a:picLocks noChangeAspect="1"/>
          </p:cNvPicPr>
          <p:nvPr/>
        </p:nvPicPr>
        <p:blipFill>
          <a:blip r:embed="rId6"/>
          <a:stretch>
            <a:fillRect/>
          </a:stretch>
        </p:blipFill>
        <p:spPr>
          <a:xfrm>
            <a:off x="6122908" y="1909763"/>
            <a:ext cx="909280" cy="1454825"/>
          </a:xfrm>
          <a:prstGeom prst="rect">
            <a:avLst/>
          </a:prstGeom>
        </p:spPr>
      </p:pic>
      <p:sp>
        <p:nvSpPr>
          <p:cNvPr id="8" name="Text 2"/>
          <p:cNvSpPr/>
          <p:nvPr/>
        </p:nvSpPr>
        <p:spPr>
          <a:xfrm>
            <a:off x="7304961" y="2091571"/>
            <a:ext cx="2273260" cy="284083"/>
          </a:xfrm>
          <a:prstGeom prst="rect">
            <a:avLst/>
          </a:prstGeom>
          <a:noFill/>
          <a:ln/>
        </p:spPr>
        <p:txBody>
          <a:bodyPr wrap="none" rtlCol="0" anchor="t"/>
          <a:lstStyle/>
          <a:p>
            <a:pPr marL="0" indent="0" algn="l">
              <a:lnSpc>
                <a:spcPts val="2238"/>
              </a:lnSpc>
              <a:buNone/>
            </a:pPr>
            <a:r>
              <a:rPr lang="en-US" sz="1790" dirty="0">
                <a:solidFill>
                  <a:srgbClr val="E0D6DE"/>
                </a:solidFill>
                <a:latin typeface="Sora" pitchFamily="34" charset="0"/>
                <a:ea typeface="Sora" pitchFamily="34" charset="-122"/>
                <a:cs typeface="Sora" pitchFamily="34" charset="-120"/>
              </a:rPr>
              <a:t>Accuracy</a:t>
            </a:r>
            <a:endParaRPr lang="en-US" sz="1790" dirty="0"/>
          </a:p>
        </p:txBody>
      </p:sp>
      <p:sp>
        <p:nvSpPr>
          <p:cNvPr id="9" name="Text 3"/>
          <p:cNvSpPr/>
          <p:nvPr/>
        </p:nvSpPr>
        <p:spPr>
          <a:xfrm>
            <a:off x="7304961" y="2484715"/>
            <a:ext cx="6688931" cy="290870"/>
          </a:xfrm>
          <a:prstGeom prst="rect">
            <a:avLst/>
          </a:prstGeom>
          <a:noFill/>
          <a:ln/>
        </p:spPr>
        <p:txBody>
          <a:bodyPr wrap="none" rtlCol="0" anchor="t"/>
          <a:lstStyle/>
          <a:p>
            <a:pPr marL="0" indent="0" algn="l">
              <a:lnSpc>
                <a:spcPts val="2291"/>
              </a:lnSpc>
              <a:buNone/>
            </a:pPr>
            <a:r>
              <a:rPr lang="en-US" sz="1432" dirty="0">
                <a:solidFill>
                  <a:srgbClr val="E0D6DE"/>
                </a:solidFill>
                <a:latin typeface="Noto Sans TC" pitchFamily="34" charset="0"/>
                <a:ea typeface="Noto Sans TC" pitchFamily="34" charset="-122"/>
                <a:cs typeface="Noto Sans TC" pitchFamily="34" charset="-120"/>
              </a:rPr>
              <a:t>Measures the percentage of correctly predicted rainfall events.</a:t>
            </a:r>
            <a:endParaRPr lang="en-US" sz="1432" dirty="0"/>
          </a:p>
        </p:txBody>
      </p:sp>
      <p:pic>
        <p:nvPicPr>
          <p:cNvPr id="10" name="Image 4" descr="preencoded.png"/>
          <p:cNvPicPr>
            <a:picLocks noChangeAspect="1"/>
          </p:cNvPicPr>
          <p:nvPr/>
        </p:nvPicPr>
        <p:blipFill>
          <a:blip r:embed="rId7"/>
          <a:stretch>
            <a:fillRect/>
          </a:stretch>
        </p:blipFill>
        <p:spPr>
          <a:xfrm>
            <a:off x="6122908" y="3364587"/>
            <a:ext cx="909280" cy="1454825"/>
          </a:xfrm>
          <a:prstGeom prst="rect">
            <a:avLst/>
          </a:prstGeom>
        </p:spPr>
      </p:pic>
      <p:sp>
        <p:nvSpPr>
          <p:cNvPr id="11" name="Text 4"/>
          <p:cNvSpPr/>
          <p:nvPr/>
        </p:nvSpPr>
        <p:spPr>
          <a:xfrm>
            <a:off x="7304961" y="3546396"/>
            <a:ext cx="2273260" cy="284083"/>
          </a:xfrm>
          <a:prstGeom prst="rect">
            <a:avLst/>
          </a:prstGeom>
          <a:noFill/>
          <a:ln/>
        </p:spPr>
        <p:txBody>
          <a:bodyPr wrap="none" rtlCol="0" anchor="t"/>
          <a:lstStyle/>
          <a:p>
            <a:pPr marL="0" indent="0" algn="l">
              <a:lnSpc>
                <a:spcPts val="2238"/>
              </a:lnSpc>
              <a:buNone/>
            </a:pPr>
            <a:r>
              <a:rPr lang="en-US" sz="1790" dirty="0">
                <a:solidFill>
                  <a:srgbClr val="E0D6DE"/>
                </a:solidFill>
                <a:latin typeface="Sora" pitchFamily="34" charset="0"/>
                <a:ea typeface="Sora" pitchFamily="34" charset="-122"/>
                <a:cs typeface="Sora" pitchFamily="34" charset="-120"/>
              </a:rPr>
              <a:t>Precision</a:t>
            </a:r>
            <a:endParaRPr lang="en-US" sz="1790" dirty="0"/>
          </a:p>
        </p:txBody>
      </p:sp>
      <p:sp>
        <p:nvSpPr>
          <p:cNvPr id="12" name="Text 5"/>
          <p:cNvSpPr/>
          <p:nvPr/>
        </p:nvSpPr>
        <p:spPr>
          <a:xfrm>
            <a:off x="7304961" y="3939540"/>
            <a:ext cx="6688931" cy="581739"/>
          </a:xfrm>
          <a:prstGeom prst="rect">
            <a:avLst/>
          </a:prstGeom>
          <a:noFill/>
          <a:ln/>
        </p:spPr>
        <p:txBody>
          <a:bodyPr wrap="square" rtlCol="0" anchor="t"/>
          <a:lstStyle/>
          <a:p>
            <a:pPr marL="0" indent="0" algn="l">
              <a:lnSpc>
                <a:spcPts val="2291"/>
              </a:lnSpc>
              <a:buNone/>
            </a:pPr>
            <a:r>
              <a:rPr lang="en-US" sz="1432" dirty="0">
                <a:solidFill>
                  <a:srgbClr val="E0D6DE"/>
                </a:solidFill>
                <a:latin typeface="Noto Sans TC" pitchFamily="34" charset="0"/>
                <a:ea typeface="Noto Sans TC" pitchFamily="34" charset="-122"/>
                <a:cs typeface="Noto Sans TC" pitchFamily="34" charset="-120"/>
              </a:rPr>
              <a:t>Indicates the proportion of correctly predicted rainfall events among all predicted events.</a:t>
            </a:r>
            <a:endParaRPr lang="en-US" sz="1432" dirty="0"/>
          </a:p>
        </p:txBody>
      </p:sp>
      <p:pic>
        <p:nvPicPr>
          <p:cNvPr id="13" name="Image 5" descr="preencoded.png"/>
          <p:cNvPicPr>
            <a:picLocks noChangeAspect="1"/>
          </p:cNvPicPr>
          <p:nvPr/>
        </p:nvPicPr>
        <p:blipFill>
          <a:blip r:embed="rId8"/>
          <a:stretch>
            <a:fillRect/>
          </a:stretch>
        </p:blipFill>
        <p:spPr>
          <a:xfrm>
            <a:off x="6122908" y="4819412"/>
            <a:ext cx="909280" cy="1454825"/>
          </a:xfrm>
          <a:prstGeom prst="rect">
            <a:avLst/>
          </a:prstGeom>
        </p:spPr>
      </p:pic>
      <p:sp>
        <p:nvSpPr>
          <p:cNvPr id="14" name="Text 6"/>
          <p:cNvSpPr/>
          <p:nvPr/>
        </p:nvSpPr>
        <p:spPr>
          <a:xfrm>
            <a:off x="7304961" y="5001220"/>
            <a:ext cx="2273260" cy="284083"/>
          </a:xfrm>
          <a:prstGeom prst="rect">
            <a:avLst/>
          </a:prstGeom>
          <a:noFill/>
          <a:ln/>
        </p:spPr>
        <p:txBody>
          <a:bodyPr wrap="none" rtlCol="0" anchor="t"/>
          <a:lstStyle/>
          <a:p>
            <a:pPr marL="0" indent="0" algn="l">
              <a:lnSpc>
                <a:spcPts val="2238"/>
              </a:lnSpc>
              <a:buNone/>
            </a:pPr>
            <a:r>
              <a:rPr lang="en-US" sz="1790" dirty="0">
                <a:solidFill>
                  <a:srgbClr val="E0D6DE"/>
                </a:solidFill>
                <a:latin typeface="Sora" pitchFamily="34" charset="0"/>
                <a:ea typeface="Sora" pitchFamily="34" charset="-122"/>
                <a:cs typeface="Sora" pitchFamily="34" charset="-120"/>
              </a:rPr>
              <a:t>Recall</a:t>
            </a:r>
            <a:endParaRPr lang="en-US" sz="1790" dirty="0"/>
          </a:p>
        </p:txBody>
      </p:sp>
      <p:sp>
        <p:nvSpPr>
          <p:cNvPr id="15" name="Text 7"/>
          <p:cNvSpPr/>
          <p:nvPr/>
        </p:nvSpPr>
        <p:spPr>
          <a:xfrm>
            <a:off x="7304961" y="5394365"/>
            <a:ext cx="6688931" cy="581739"/>
          </a:xfrm>
          <a:prstGeom prst="rect">
            <a:avLst/>
          </a:prstGeom>
          <a:noFill/>
          <a:ln/>
        </p:spPr>
        <p:txBody>
          <a:bodyPr wrap="square" rtlCol="0" anchor="t"/>
          <a:lstStyle/>
          <a:p>
            <a:pPr marL="0" indent="0" algn="l">
              <a:lnSpc>
                <a:spcPts val="2291"/>
              </a:lnSpc>
              <a:buNone/>
            </a:pPr>
            <a:r>
              <a:rPr lang="en-US" sz="1432" dirty="0">
                <a:solidFill>
                  <a:srgbClr val="E0D6DE"/>
                </a:solidFill>
                <a:latin typeface="Noto Sans TC" pitchFamily="34" charset="0"/>
                <a:ea typeface="Noto Sans TC" pitchFamily="34" charset="-122"/>
                <a:cs typeface="Noto Sans TC" pitchFamily="34" charset="-120"/>
              </a:rPr>
              <a:t>Represents the percentage of actual rainfall events that were correctly predicted.</a:t>
            </a:r>
            <a:endParaRPr lang="en-US" sz="1432" dirty="0"/>
          </a:p>
        </p:txBody>
      </p:sp>
      <p:pic>
        <p:nvPicPr>
          <p:cNvPr id="16" name="Image 6" descr="preencoded.png"/>
          <p:cNvPicPr>
            <a:picLocks noChangeAspect="1"/>
          </p:cNvPicPr>
          <p:nvPr/>
        </p:nvPicPr>
        <p:blipFill>
          <a:blip r:embed="rId9"/>
          <a:stretch>
            <a:fillRect/>
          </a:stretch>
        </p:blipFill>
        <p:spPr>
          <a:xfrm>
            <a:off x="6122908" y="6274237"/>
            <a:ext cx="909280" cy="1454825"/>
          </a:xfrm>
          <a:prstGeom prst="rect">
            <a:avLst/>
          </a:prstGeom>
        </p:spPr>
      </p:pic>
      <p:sp>
        <p:nvSpPr>
          <p:cNvPr id="17" name="Text 8"/>
          <p:cNvSpPr/>
          <p:nvPr/>
        </p:nvSpPr>
        <p:spPr>
          <a:xfrm>
            <a:off x="7304961" y="6456045"/>
            <a:ext cx="2273260" cy="284083"/>
          </a:xfrm>
          <a:prstGeom prst="rect">
            <a:avLst/>
          </a:prstGeom>
          <a:noFill/>
          <a:ln/>
        </p:spPr>
        <p:txBody>
          <a:bodyPr wrap="none" rtlCol="0" anchor="t"/>
          <a:lstStyle/>
          <a:p>
            <a:pPr marL="0" indent="0" algn="l">
              <a:lnSpc>
                <a:spcPts val="2238"/>
              </a:lnSpc>
              <a:buNone/>
            </a:pPr>
            <a:r>
              <a:rPr lang="en-US" sz="1790" dirty="0">
                <a:solidFill>
                  <a:srgbClr val="E0D6DE"/>
                </a:solidFill>
                <a:latin typeface="Sora" pitchFamily="34" charset="0"/>
                <a:ea typeface="Sora" pitchFamily="34" charset="-122"/>
                <a:cs typeface="Sora" pitchFamily="34" charset="-120"/>
              </a:rPr>
              <a:t>F1 Score</a:t>
            </a:r>
            <a:endParaRPr lang="en-US" sz="1790" dirty="0"/>
          </a:p>
        </p:txBody>
      </p:sp>
      <p:sp>
        <p:nvSpPr>
          <p:cNvPr id="18" name="Text 9"/>
          <p:cNvSpPr/>
          <p:nvPr/>
        </p:nvSpPr>
        <p:spPr>
          <a:xfrm>
            <a:off x="7304961" y="6849189"/>
            <a:ext cx="6688931" cy="581739"/>
          </a:xfrm>
          <a:prstGeom prst="rect">
            <a:avLst/>
          </a:prstGeom>
          <a:noFill/>
          <a:ln/>
        </p:spPr>
        <p:txBody>
          <a:bodyPr wrap="square" rtlCol="0" anchor="t"/>
          <a:lstStyle/>
          <a:p>
            <a:pPr marL="0" indent="0" algn="l">
              <a:lnSpc>
                <a:spcPts val="2291"/>
              </a:lnSpc>
              <a:buNone/>
            </a:pPr>
            <a:r>
              <a:rPr lang="en-US" sz="1432" dirty="0">
                <a:solidFill>
                  <a:srgbClr val="E0D6DE"/>
                </a:solidFill>
                <a:latin typeface="Noto Sans TC" pitchFamily="34" charset="0"/>
                <a:ea typeface="Noto Sans TC" pitchFamily="34" charset="-122"/>
                <a:cs typeface="Noto Sans TC" pitchFamily="34" charset="-120"/>
              </a:rPr>
              <a:t>Combines precision and recall into a single metric, providing a balanced evaluation of model performance.</a:t>
            </a:r>
            <a:endParaRPr lang="en-US" sz="1432" dirty="0"/>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
        <p:nvSpPr>
          <p:cNvPr id="4" name="Text 1"/>
          <p:cNvSpPr/>
          <p:nvPr/>
        </p:nvSpPr>
        <p:spPr>
          <a:xfrm>
            <a:off x="793790" y="639604"/>
            <a:ext cx="8150304" cy="708779"/>
          </a:xfrm>
          <a:prstGeom prst="rect">
            <a:avLst/>
          </a:prstGeom>
          <a:noFill/>
          <a:ln/>
        </p:spPr>
        <p:txBody>
          <a:bodyPr wrap="none" rtlCol="0" anchor="t"/>
          <a:lstStyle/>
          <a:p>
            <a:pPr marL="0" indent="0">
              <a:lnSpc>
                <a:spcPts val="5581"/>
              </a:lnSpc>
              <a:buNone/>
            </a:pPr>
            <a:r>
              <a:rPr lang="en-US" sz="4465" dirty="0">
                <a:solidFill>
                  <a:srgbClr val="97B8FF"/>
                </a:solidFill>
                <a:latin typeface="Sora" pitchFamily="34" charset="0"/>
                <a:ea typeface="Sora" pitchFamily="34" charset="-122"/>
                <a:cs typeface="Sora" pitchFamily="34" charset="-120"/>
              </a:rPr>
              <a:t>Deployment and Monitoring</a:t>
            </a:r>
            <a:endParaRPr lang="en-US" sz="4465" dirty="0"/>
          </a:p>
        </p:txBody>
      </p:sp>
      <p:pic>
        <p:nvPicPr>
          <p:cNvPr id="5" name="Image 1" descr="preencoded.png"/>
          <p:cNvPicPr>
            <a:picLocks noChangeAspect="1"/>
          </p:cNvPicPr>
          <p:nvPr/>
        </p:nvPicPr>
        <p:blipFill>
          <a:blip r:embed="rId4"/>
          <a:stretch>
            <a:fillRect/>
          </a:stretch>
        </p:blipFill>
        <p:spPr>
          <a:xfrm>
            <a:off x="793790" y="1802011"/>
            <a:ext cx="6351270" cy="3925372"/>
          </a:xfrm>
          <a:prstGeom prst="rect">
            <a:avLst/>
          </a:prstGeom>
        </p:spPr>
      </p:pic>
      <p:sp>
        <p:nvSpPr>
          <p:cNvPr id="6" name="Text 2"/>
          <p:cNvSpPr/>
          <p:nvPr/>
        </p:nvSpPr>
        <p:spPr>
          <a:xfrm>
            <a:off x="793790" y="6010870"/>
            <a:ext cx="2835235" cy="354330"/>
          </a:xfrm>
          <a:prstGeom prst="rect">
            <a:avLst/>
          </a:prstGeom>
          <a:noFill/>
          <a:ln/>
        </p:spPr>
        <p:txBody>
          <a:bodyPr wrap="none" rtlCol="0" anchor="t"/>
          <a:lstStyle/>
          <a:p>
            <a:pPr marL="0" indent="0" algn="l">
              <a:lnSpc>
                <a:spcPts val="2791"/>
              </a:lnSpc>
              <a:buNone/>
            </a:pPr>
            <a:r>
              <a:rPr lang="en-US" sz="2233" dirty="0">
                <a:solidFill>
                  <a:srgbClr val="E0D6DE"/>
                </a:solidFill>
                <a:latin typeface="Sora" pitchFamily="34" charset="0"/>
                <a:ea typeface="Sora" pitchFamily="34" charset="-122"/>
                <a:cs typeface="Sora" pitchFamily="34" charset="-120"/>
              </a:rPr>
              <a:t>Deployment</a:t>
            </a:r>
            <a:endParaRPr lang="en-US" sz="2233" dirty="0"/>
          </a:p>
        </p:txBody>
      </p:sp>
      <p:sp>
        <p:nvSpPr>
          <p:cNvPr id="7" name="Text 3"/>
          <p:cNvSpPr/>
          <p:nvPr/>
        </p:nvSpPr>
        <p:spPr>
          <a:xfrm>
            <a:off x="793790" y="6501289"/>
            <a:ext cx="6351270" cy="725805"/>
          </a:xfrm>
          <a:prstGeom prst="rect">
            <a:avLst/>
          </a:prstGeom>
          <a:noFill/>
          <a:ln/>
        </p:spPr>
        <p:txBody>
          <a:bodyPr wrap="square" rtlCol="0" anchor="t"/>
          <a:lstStyle/>
          <a:p>
            <a:pPr marL="0" indent="0" algn="l">
              <a:lnSpc>
                <a:spcPts val="2858"/>
              </a:lnSpc>
              <a:buNone/>
            </a:pPr>
            <a:r>
              <a:rPr lang="en-US" sz="1786" dirty="0">
                <a:solidFill>
                  <a:srgbClr val="E0D6DE"/>
                </a:solidFill>
                <a:latin typeface="Noto Sans TC" pitchFamily="34" charset="0"/>
                <a:ea typeface="Noto Sans TC" pitchFamily="34" charset="-122"/>
                <a:cs typeface="Noto Sans TC" pitchFamily="34" charset="-120"/>
              </a:rPr>
              <a:t>Making the trained model accessible to users through web applications, mobile apps, or APIs.</a:t>
            </a:r>
            <a:endParaRPr lang="en-US" sz="1786" dirty="0"/>
          </a:p>
        </p:txBody>
      </p:sp>
      <p:pic>
        <p:nvPicPr>
          <p:cNvPr id="8" name="Image 2" descr="preencoded.png"/>
          <p:cNvPicPr>
            <a:picLocks noChangeAspect="1"/>
          </p:cNvPicPr>
          <p:nvPr/>
        </p:nvPicPr>
        <p:blipFill>
          <a:blip r:embed="rId5"/>
          <a:stretch>
            <a:fillRect/>
          </a:stretch>
        </p:blipFill>
        <p:spPr>
          <a:xfrm>
            <a:off x="7485221" y="1802011"/>
            <a:ext cx="6351389" cy="3925372"/>
          </a:xfrm>
          <a:prstGeom prst="rect">
            <a:avLst/>
          </a:prstGeom>
        </p:spPr>
      </p:pic>
      <p:sp>
        <p:nvSpPr>
          <p:cNvPr id="9" name="Text 4"/>
          <p:cNvSpPr/>
          <p:nvPr/>
        </p:nvSpPr>
        <p:spPr>
          <a:xfrm>
            <a:off x="7485221" y="6010870"/>
            <a:ext cx="2835235" cy="354330"/>
          </a:xfrm>
          <a:prstGeom prst="rect">
            <a:avLst/>
          </a:prstGeom>
          <a:noFill/>
          <a:ln/>
        </p:spPr>
        <p:txBody>
          <a:bodyPr wrap="none" rtlCol="0" anchor="t"/>
          <a:lstStyle/>
          <a:p>
            <a:pPr marL="0" indent="0" algn="l">
              <a:lnSpc>
                <a:spcPts val="2791"/>
              </a:lnSpc>
              <a:buNone/>
            </a:pPr>
            <a:r>
              <a:rPr lang="en-US" sz="2233" dirty="0">
                <a:solidFill>
                  <a:srgbClr val="E0D6DE"/>
                </a:solidFill>
                <a:latin typeface="Sora" pitchFamily="34" charset="0"/>
                <a:ea typeface="Sora" pitchFamily="34" charset="-122"/>
                <a:cs typeface="Sora" pitchFamily="34" charset="-120"/>
              </a:rPr>
              <a:t>Monitoring</a:t>
            </a:r>
            <a:endParaRPr lang="en-US" sz="2233" dirty="0"/>
          </a:p>
        </p:txBody>
      </p:sp>
      <p:sp>
        <p:nvSpPr>
          <p:cNvPr id="10" name="Text 5"/>
          <p:cNvSpPr/>
          <p:nvPr/>
        </p:nvSpPr>
        <p:spPr>
          <a:xfrm>
            <a:off x="7485221" y="6501289"/>
            <a:ext cx="6351389" cy="1088708"/>
          </a:xfrm>
          <a:prstGeom prst="rect">
            <a:avLst/>
          </a:prstGeom>
          <a:noFill/>
          <a:ln/>
        </p:spPr>
        <p:txBody>
          <a:bodyPr wrap="square" rtlCol="0" anchor="t"/>
          <a:lstStyle/>
          <a:p>
            <a:pPr marL="0" indent="0" algn="l">
              <a:lnSpc>
                <a:spcPts val="2858"/>
              </a:lnSpc>
              <a:buNone/>
            </a:pPr>
            <a:r>
              <a:rPr lang="en-US" sz="1786" dirty="0">
                <a:solidFill>
                  <a:srgbClr val="E0D6DE"/>
                </a:solidFill>
                <a:latin typeface="Noto Sans TC" pitchFamily="34" charset="0"/>
                <a:ea typeface="Noto Sans TC" pitchFamily="34" charset="-122"/>
                <a:cs typeface="Noto Sans TC" pitchFamily="34" charset="-120"/>
              </a:rPr>
              <a:t>Continuously evaluating the model's performance, identifying any potential issues, and retraining or updating the model as needed.</a:t>
            </a:r>
            <a:endParaRPr lang="en-US" sz="1786"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433"/>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0" y="0"/>
            <a:ext cx="14630400" cy="2835235"/>
          </a:xfrm>
          <a:prstGeom prst="rect">
            <a:avLst/>
          </a:prstGeom>
        </p:spPr>
      </p:pic>
      <p:pic>
        <p:nvPicPr>
          <p:cNvPr id="5" name="Image 2" descr="preencoded.png"/>
          <p:cNvPicPr>
            <a:picLocks noChangeAspect="1"/>
          </p:cNvPicPr>
          <p:nvPr/>
        </p:nvPicPr>
        <p:blipFill>
          <a:blip r:embed="rId5"/>
          <a:stretch>
            <a:fillRect/>
          </a:stretch>
        </p:blipFill>
        <p:spPr>
          <a:xfrm>
            <a:off x="5634038" y="283488"/>
            <a:ext cx="3362206" cy="2268260"/>
          </a:xfrm>
          <a:prstGeom prst="rect">
            <a:avLst/>
          </a:prstGeom>
        </p:spPr>
      </p:pic>
      <p:sp>
        <p:nvSpPr>
          <p:cNvPr id="6" name="Text 1"/>
          <p:cNvSpPr/>
          <p:nvPr/>
        </p:nvSpPr>
        <p:spPr>
          <a:xfrm>
            <a:off x="793790" y="3459004"/>
            <a:ext cx="7852648" cy="708779"/>
          </a:xfrm>
          <a:prstGeom prst="rect">
            <a:avLst/>
          </a:prstGeom>
          <a:noFill/>
          <a:ln/>
        </p:spPr>
        <p:txBody>
          <a:bodyPr wrap="none" rtlCol="0" anchor="t"/>
          <a:lstStyle/>
          <a:p>
            <a:pPr marL="0" indent="0">
              <a:lnSpc>
                <a:spcPts val="5581"/>
              </a:lnSpc>
              <a:buNone/>
            </a:pPr>
            <a:r>
              <a:rPr lang="en-US" sz="4465" dirty="0">
                <a:solidFill>
                  <a:srgbClr val="97B8FF"/>
                </a:solidFill>
                <a:latin typeface="Sora" pitchFamily="34" charset="0"/>
                <a:ea typeface="Sora" pitchFamily="34" charset="-122"/>
                <a:cs typeface="Sora" pitchFamily="34" charset="-120"/>
              </a:rPr>
              <a:t>Challenges and Limitations</a:t>
            </a:r>
            <a:endParaRPr lang="en-US" sz="4465" dirty="0"/>
          </a:p>
        </p:txBody>
      </p:sp>
      <p:pic>
        <p:nvPicPr>
          <p:cNvPr id="7" name="Image 3" descr="preencoded.png"/>
          <p:cNvPicPr>
            <a:picLocks noChangeAspect="1"/>
          </p:cNvPicPr>
          <p:nvPr/>
        </p:nvPicPr>
        <p:blipFill>
          <a:blip r:embed="rId6"/>
          <a:stretch>
            <a:fillRect/>
          </a:stretch>
        </p:blipFill>
        <p:spPr>
          <a:xfrm>
            <a:off x="793790" y="4507944"/>
            <a:ext cx="566976" cy="566976"/>
          </a:xfrm>
          <a:prstGeom prst="rect">
            <a:avLst/>
          </a:prstGeom>
        </p:spPr>
      </p:pic>
      <p:sp>
        <p:nvSpPr>
          <p:cNvPr id="8" name="Text 2"/>
          <p:cNvSpPr/>
          <p:nvPr/>
        </p:nvSpPr>
        <p:spPr>
          <a:xfrm>
            <a:off x="793790" y="5301734"/>
            <a:ext cx="2835235" cy="354330"/>
          </a:xfrm>
          <a:prstGeom prst="rect">
            <a:avLst/>
          </a:prstGeom>
          <a:noFill/>
          <a:ln/>
        </p:spPr>
        <p:txBody>
          <a:bodyPr wrap="none" rtlCol="0" anchor="t"/>
          <a:lstStyle/>
          <a:p>
            <a:pPr marL="0" indent="0" algn="l">
              <a:lnSpc>
                <a:spcPts val="2791"/>
              </a:lnSpc>
              <a:buNone/>
            </a:pPr>
            <a:r>
              <a:rPr lang="en-US" sz="2233" dirty="0">
                <a:solidFill>
                  <a:srgbClr val="E0D6DE"/>
                </a:solidFill>
                <a:latin typeface="Sora" pitchFamily="34" charset="0"/>
                <a:ea typeface="Sora" pitchFamily="34" charset="-122"/>
                <a:cs typeface="Sora" pitchFamily="34" charset="-120"/>
              </a:rPr>
              <a:t>Data Availability</a:t>
            </a:r>
            <a:endParaRPr lang="en-US" sz="2233" dirty="0"/>
          </a:p>
        </p:txBody>
      </p:sp>
      <p:sp>
        <p:nvSpPr>
          <p:cNvPr id="9" name="Text 3"/>
          <p:cNvSpPr/>
          <p:nvPr/>
        </p:nvSpPr>
        <p:spPr>
          <a:xfrm>
            <a:off x="793790" y="5792153"/>
            <a:ext cx="3005495" cy="1814513"/>
          </a:xfrm>
          <a:prstGeom prst="rect">
            <a:avLst/>
          </a:prstGeom>
          <a:noFill/>
          <a:ln/>
        </p:spPr>
        <p:txBody>
          <a:bodyPr wrap="square" rtlCol="0" anchor="t"/>
          <a:lstStyle/>
          <a:p>
            <a:pPr marL="0" indent="0" algn="l">
              <a:lnSpc>
                <a:spcPts val="2858"/>
              </a:lnSpc>
              <a:buNone/>
            </a:pPr>
            <a:r>
              <a:rPr lang="en-US" sz="1786" dirty="0">
                <a:solidFill>
                  <a:srgbClr val="E0D6DE"/>
                </a:solidFill>
                <a:latin typeface="Noto Sans TC" pitchFamily="34" charset="0"/>
                <a:ea typeface="Noto Sans TC" pitchFamily="34" charset="-122"/>
                <a:cs typeface="Noto Sans TC" pitchFamily="34" charset="-120"/>
              </a:rPr>
              <a:t>Limited access to comprehensive and high-quality rainfall data can hinder model accuracy and generalization.</a:t>
            </a:r>
            <a:endParaRPr lang="en-US" sz="1786" dirty="0"/>
          </a:p>
        </p:txBody>
      </p:sp>
      <p:pic>
        <p:nvPicPr>
          <p:cNvPr id="10" name="Image 4" descr="preencoded.png"/>
          <p:cNvPicPr>
            <a:picLocks noChangeAspect="1"/>
          </p:cNvPicPr>
          <p:nvPr/>
        </p:nvPicPr>
        <p:blipFill>
          <a:blip r:embed="rId7"/>
          <a:stretch>
            <a:fillRect/>
          </a:stretch>
        </p:blipFill>
        <p:spPr>
          <a:xfrm>
            <a:off x="4139446" y="4507944"/>
            <a:ext cx="566976" cy="566976"/>
          </a:xfrm>
          <a:prstGeom prst="rect">
            <a:avLst/>
          </a:prstGeom>
        </p:spPr>
      </p:pic>
      <p:sp>
        <p:nvSpPr>
          <p:cNvPr id="11" name="Text 4"/>
          <p:cNvSpPr/>
          <p:nvPr/>
        </p:nvSpPr>
        <p:spPr>
          <a:xfrm>
            <a:off x="4139446" y="5301734"/>
            <a:ext cx="2968943" cy="354330"/>
          </a:xfrm>
          <a:prstGeom prst="rect">
            <a:avLst/>
          </a:prstGeom>
          <a:noFill/>
          <a:ln/>
        </p:spPr>
        <p:txBody>
          <a:bodyPr wrap="none" rtlCol="0" anchor="t"/>
          <a:lstStyle/>
          <a:p>
            <a:pPr marL="0" indent="0" algn="l">
              <a:lnSpc>
                <a:spcPts val="2791"/>
              </a:lnSpc>
              <a:buNone/>
            </a:pPr>
            <a:r>
              <a:rPr lang="en-US" sz="2233" dirty="0">
                <a:solidFill>
                  <a:srgbClr val="E0D6DE"/>
                </a:solidFill>
                <a:latin typeface="Sora" pitchFamily="34" charset="0"/>
                <a:ea typeface="Sora" pitchFamily="34" charset="-122"/>
                <a:cs typeface="Sora" pitchFamily="34" charset="-120"/>
              </a:rPr>
              <a:t>Weather Complexity</a:t>
            </a:r>
            <a:endParaRPr lang="en-US" sz="2233" dirty="0"/>
          </a:p>
        </p:txBody>
      </p:sp>
      <p:sp>
        <p:nvSpPr>
          <p:cNvPr id="12" name="Text 5"/>
          <p:cNvSpPr/>
          <p:nvPr/>
        </p:nvSpPr>
        <p:spPr>
          <a:xfrm>
            <a:off x="4139446" y="5792153"/>
            <a:ext cx="3005614" cy="1814513"/>
          </a:xfrm>
          <a:prstGeom prst="rect">
            <a:avLst/>
          </a:prstGeom>
          <a:noFill/>
          <a:ln/>
        </p:spPr>
        <p:txBody>
          <a:bodyPr wrap="square" rtlCol="0" anchor="t"/>
          <a:lstStyle/>
          <a:p>
            <a:pPr marL="0" indent="0" algn="l">
              <a:lnSpc>
                <a:spcPts val="2858"/>
              </a:lnSpc>
              <a:buNone/>
            </a:pPr>
            <a:r>
              <a:rPr lang="en-US" sz="1786" dirty="0">
                <a:solidFill>
                  <a:srgbClr val="E0D6DE"/>
                </a:solidFill>
                <a:latin typeface="Noto Sans TC" pitchFamily="34" charset="0"/>
                <a:ea typeface="Noto Sans TC" pitchFamily="34" charset="-122"/>
                <a:cs typeface="Noto Sans TC" pitchFamily="34" charset="-120"/>
              </a:rPr>
              <a:t>Atmospheric processes are complex and influenced by multiple factors, making accurate rainfall prediction challenging.</a:t>
            </a:r>
            <a:endParaRPr lang="en-US" sz="1786" dirty="0"/>
          </a:p>
        </p:txBody>
      </p:sp>
      <p:pic>
        <p:nvPicPr>
          <p:cNvPr id="13" name="Image 5" descr="preencoded.png"/>
          <p:cNvPicPr>
            <a:picLocks noChangeAspect="1"/>
          </p:cNvPicPr>
          <p:nvPr/>
        </p:nvPicPr>
        <p:blipFill>
          <a:blip r:embed="rId8"/>
          <a:stretch>
            <a:fillRect/>
          </a:stretch>
        </p:blipFill>
        <p:spPr>
          <a:xfrm>
            <a:off x="7485221" y="4507944"/>
            <a:ext cx="566976" cy="566976"/>
          </a:xfrm>
          <a:prstGeom prst="rect">
            <a:avLst/>
          </a:prstGeom>
        </p:spPr>
      </p:pic>
      <p:sp>
        <p:nvSpPr>
          <p:cNvPr id="14" name="Text 6"/>
          <p:cNvSpPr/>
          <p:nvPr/>
        </p:nvSpPr>
        <p:spPr>
          <a:xfrm>
            <a:off x="7485221" y="5301734"/>
            <a:ext cx="2835235" cy="354330"/>
          </a:xfrm>
          <a:prstGeom prst="rect">
            <a:avLst/>
          </a:prstGeom>
          <a:noFill/>
          <a:ln/>
        </p:spPr>
        <p:txBody>
          <a:bodyPr wrap="none" rtlCol="0" anchor="t"/>
          <a:lstStyle/>
          <a:p>
            <a:pPr marL="0" indent="0" algn="l">
              <a:lnSpc>
                <a:spcPts val="2791"/>
              </a:lnSpc>
              <a:buNone/>
            </a:pPr>
            <a:r>
              <a:rPr lang="en-US" sz="2233" dirty="0">
                <a:solidFill>
                  <a:srgbClr val="E0D6DE"/>
                </a:solidFill>
                <a:latin typeface="Sora" pitchFamily="34" charset="0"/>
                <a:ea typeface="Sora" pitchFamily="34" charset="-122"/>
                <a:cs typeface="Sora" pitchFamily="34" charset="-120"/>
              </a:rPr>
              <a:t>Model Bias</a:t>
            </a:r>
            <a:endParaRPr lang="en-US" sz="2233" dirty="0"/>
          </a:p>
        </p:txBody>
      </p:sp>
      <p:sp>
        <p:nvSpPr>
          <p:cNvPr id="15" name="Text 7"/>
          <p:cNvSpPr/>
          <p:nvPr/>
        </p:nvSpPr>
        <p:spPr>
          <a:xfrm>
            <a:off x="7485221" y="5792153"/>
            <a:ext cx="3005614" cy="1814513"/>
          </a:xfrm>
          <a:prstGeom prst="rect">
            <a:avLst/>
          </a:prstGeom>
          <a:noFill/>
          <a:ln/>
        </p:spPr>
        <p:txBody>
          <a:bodyPr wrap="square" rtlCol="0" anchor="t"/>
          <a:lstStyle/>
          <a:p>
            <a:pPr marL="0" indent="0" algn="l">
              <a:lnSpc>
                <a:spcPts val="2858"/>
              </a:lnSpc>
              <a:buNone/>
            </a:pPr>
            <a:r>
              <a:rPr lang="en-US" sz="1786" dirty="0">
                <a:solidFill>
                  <a:srgbClr val="E0D6DE"/>
                </a:solidFill>
                <a:latin typeface="Noto Sans TC" pitchFamily="34" charset="0"/>
                <a:ea typeface="Noto Sans TC" pitchFamily="34" charset="-122"/>
                <a:cs typeface="Noto Sans TC" pitchFamily="34" charset="-120"/>
              </a:rPr>
              <a:t>Machine learning models can exhibit bias, potentially leading to inaccurate predictions for specific locations or time periods.</a:t>
            </a:r>
            <a:endParaRPr lang="en-US" sz="1786" dirty="0"/>
          </a:p>
        </p:txBody>
      </p:sp>
      <p:pic>
        <p:nvPicPr>
          <p:cNvPr id="16" name="Image 6" descr="preencoded.png"/>
          <p:cNvPicPr>
            <a:picLocks noChangeAspect="1"/>
          </p:cNvPicPr>
          <p:nvPr/>
        </p:nvPicPr>
        <p:blipFill>
          <a:blip r:embed="rId9"/>
          <a:stretch>
            <a:fillRect/>
          </a:stretch>
        </p:blipFill>
        <p:spPr>
          <a:xfrm>
            <a:off x="10830997" y="4507944"/>
            <a:ext cx="566976" cy="566976"/>
          </a:xfrm>
          <a:prstGeom prst="rect">
            <a:avLst/>
          </a:prstGeom>
        </p:spPr>
      </p:pic>
      <p:sp>
        <p:nvSpPr>
          <p:cNvPr id="17" name="Text 8"/>
          <p:cNvSpPr/>
          <p:nvPr/>
        </p:nvSpPr>
        <p:spPr>
          <a:xfrm>
            <a:off x="10830997" y="5301734"/>
            <a:ext cx="2835235" cy="354330"/>
          </a:xfrm>
          <a:prstGeom prst="rect">
            <a:avLst/>
          </a:prstGeom>
          <a:noFill/>
          <a:ln/>
        </p:spPr>
        <p:txBody>
          <a:bodyPr wrap="none" rtlCol="0" anchor="t"/>
          <a:lstStyle/>
          <a:p>
            <a:pPr marL="0" indent="0" algn="l">
              <a:lnSpc>
                <a:spcPts val="2791"/>
              </a:lnSpc>
              <a:buNone/>
            </a:pPr>
            <a:r>
              <a:rPr lang="en-US" sz="2233" dirty="0">
                <a:solidFill>
                  <a:srgbClr val="E0D6DE"/>
                </a:solidFill>
                <a:latin typeface="Sora" pitchFamily="34" charset="0"/>
                <a:ea typeface="Sora" pitchFamily="34" charset="-122"/>
                <a:cs typeface="Sora" pitchFamily="34" charset="-120"/>
              </a:rPr>
              <a:t>Climate Change</a:t>
            </a:r>
            <a:endParaRPr lang="en-US" sz="2233" dirty="0"/>
          </a:p>
        </p:txBody>
      </p:sp>
      <p:sp>
        <p:nvSpPr>
          <p:cNvPr id="18" name="Text 9"/>
          <p:cNvSpPr/>
          <p:nvPr/>
        </p:nvSpPr>
        <p:spPr>
          <a:xfrm>
            <a:off x="10830997" y="5792153"/>
            <a:ext cx="3005614" cy="1814513"/>
          </a:xfrm>
          <a:prstGeom prst="rect">
            <a:avLst/>
          </a:prstGeom>
          <a:noFill/>
          <a:ln/>
        </p:spPr>
        <p:txBody>
          <a:bodyPr wrap="square" rtlCol="0" anchor="t"/>
          <a:lstStyle/>
          <a:p>
            <a:pPr marL="0" indent="0" algn="l">
              <a:lnSpc>
                <a:spcPts val="2858"/>
              </a:lnSpc>
              <a:buNone/>
            </a:pPr>
            <a:r>
              <a:rPr lang="en-US" sz="1786" dirty="0">
                <a:solidFill>
                  <a:srgbClr val="E0D6DE"/>
                </a:solidFill>
                <a:latin typeface="Noto Sans TC" pitchFamily="34" charset="0"/>
                <a:ea typeface="Noto Sans TC" pitchFamily="34" charset="-122"/>
                <a:cs typeface="Noto Sans TC" pitchFamily="34" charset="-120"/>
              </a:rPr>
              <a:t>Shifts in rainfall patterns due to climate change can impact model performance, requiring adjustments and adaptation.</a:t>
            </a:r>
            <a:endParaRPr lang="en-US" sz="1786"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TotalTime>
  <Words>613</Words>
  <Application>Microsoft Office PowerPoint</Application>
  <PresentationFormat>Custom</PresentationFormat>
  <Paragraphs>79</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Noto Sans TC</vt:lpstr>
      <vt:lpstr>Sora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S.Madhava reddy</cp:lastModifiedBy>
  <cp:revision>3</cp:revision>
  <dcterms:created xsi:type="dcterms:W3CDTF">2024-08-16T04:32:15Z</dcterms:created>
  <dcterms:modified xsi:type="dcterms:W3CDTF">2024-09-21T04:11:59Z</dcterms:modified>
</cp:coreProperties>
</file>